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322" r:id="rId3"/>
    <p:sldId id="323" r:id="rId4"/>
    <p:sldId id="281" r:id="rId5"/>
    <p:sldId id="326" r:id="rId6"/>
    <p:sldId id="328" r:id="rId7"/>
    <p:sldId id="260" r:id="rId8"/>
    <p:sldId id="310" r:id="rId9"/>
    <p:sldId id="283" r:id="rId10"/>
    <p:sldId id="293" r:id="rId11"/>
    <p:sldId id="294" r:id="rId12"/>
    <p:sldId id="341" r:id="rId13"/>
    <p:sldId id="295" r:id="rId14"/>
    <p:sldId id="311" r:id="rId15"/>
    <p:sldId id="313" r:id="rId16"/>
    <p:sldId id="288" r:id="rId17"/>
    <p:sldId id="342" r:id="rId18"/>
    <p:sldId id="343" r:id="rId19"/>
    <p:sldId id="316" r:id="rId20"/>
    <p:sldId id="315" r:id="rId21"/>
    <p:sldId id="289" r:id="rId22"/>
    <p:sldId id="331" r:id="rId23"/>
    <p:sldId id="332" r:id="rId24"/>
    <p:sldId id="284" r:id="rId25"/>
    <p:sldId id="309" r:id="rId26"/>
    <p:sldId id="280" r:id="rId27"/>
    <p:sldId id="335" r:id="rId28"/>
    <p:sldId id="336" r:id="rId29"/>
    <p:sldId id="337" r:id="rId30"/>
    <p:sldId id="338" r:id="rId31"/>
    <p:sldId id="339" r:id="rId32"/>
    <p:sldId id="346" r:id="rId33"/>
    <p:sldId id="347" r:id="rId34"/>
    <p:sldId id="348" r:id="rId35"/>
    <p:sldId id="349" r:id="rId36"/>
    <p:sldId id="340" r:id="rId37"/>
    <p:sldId id="345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130</c:v>
                </c:pt>
                <c:pt idx="1">
                  <c:v>135</c:v>
                </c:pt>
                <c:pt idx="2">
                  <c:v>140</c:v>
                </c:pt>
                <c:pt idx="3">
                  <c:v>150</c:v>
                </c:pt>
                <c:pt idx="4">
                  <c:v>160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B7-40BE-B402-F8DB68CD51E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130</c:v>
                </c:pt>
                <c:pt idx="1">
                  <c:v>135</c:v>
                </c:pt>
                <c:pt idx="2">
                  <c:v>140</c:v>
                </c:pt>
                <c:pt idx="3">
                  <c:v>150</c:v>
                </c:pt>
                <c:pt idx="4">
                  <c:v>160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B7-40BE-B402-F8DB68CD51E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130</c:v>
                </c:pt>
                <c:pt idx="1">
                  <c:v>135</c:v>
                </c:pt>
                <c:pt idx="2">
                  <c:v>140</c:v>
                </c:pt>
                <c:pt idx="3">
                  <c:v>150</c:v>
                </c:pt>
                <c:pt idx="4">
                  <c:v>160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B7-40BE-B402-F8DB68CD5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61248"/>
        <c:axId val="35862784"/>
      </c:lineChart>
      <c:catAx>
        <c:axId val="35861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862784"/>
        <c:crosses val="autoZero"/>
        <c:auto val="1"/>
        <c:lblAlgn val="ctr"/>
        <c:lblOffset val="100"/>
        <c:noMultiLvlLbl val="0"/>
      </c:catAx>
      <c:valAx>
        <c:axId val="35862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86124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130</c:v>
                </c:pt>
                <c:pt idx="1">
                  <c:v>135</c:v>
                </c:pt>
                <c:pt idx="2">
                  <c:v>140</c:v>
                </c:pt>
                <c:pt idx="3">
                  <c:v>150</c:v>
                </c:pt>
                <c:pt idx="4">
                  <c:v>160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E5-49F3-894F-5811C42EFC3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130</c:v>
                </c:pt>
                <c:pt idx="1">
                  <c:v>135</c:v>
                </c:pt>
                <c:pt idx="2">
                  <c:v>140</c:v>
                </c:pt>
                <c:pt idx="3">
                  <c:v>150</c:v>
                </c:pt>
                <c:pt idx="4">
                  <c:v>160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E5-49F3-894F-5811C42EFC3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130</c:v>
                </c:pt>
                <c:pt idx="1">
                  <c:v>135</c:v>
                </c:pt>
                <c:pt idx="2">
                  <c:v>140</c:v>
                </c:pt>
                <c:pt idx="3">
                  <c:v>150</c:v>
                </c:pt>
                <c:pt idx="4">
                  <c:v>160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E5-49F3-894F-5811C42EF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98496"/>
        <c:axId val="35900032"/>
      </c:lineChart>
      <c:catAx>
        <c:axId val="3589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900032"/>
        <c:crosses val="autoZero"/>
        <c:auto val="1"/>
        <c:lblAlgn val="ctr"/>
        <c:lblOffset val="100"/>
        <c:noMultiLvlLbl val="0"/>
      </c:catAx>
      <c:valAx>
        <c:axId val="35900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898496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130</c:v>
                </c:pt>
                <c:pt idx="1">
                  <c:v>135</c:v>
                </c:pt>
                <c:pt idx="2">
                  <c:v>140</c:v>
                </c:pt>
                <c:pt idx="3">
                  <c:v>150</c:v>
                </c:pt>
                <c:pt idx="4">
                  <c:v>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B-41F4-91CE-EEDACC3DCA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CB-41F4-91CE-EEDACC3DCA9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CB-41F4-91CE-EEDACC3DC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680320"/>
        <c:axId val="44681856"/>
      </c:lineChart>
      <c:catAx>
        <c:axId val="4468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4681856"/>
        <c:crosses val="autoZero"/>
        <c:auto val="1"/>
        <c:lblAlgn val="ctr"/>
        <c:lblOffset val="100"/>
        <c:noMultiLvlLbl val="0"/>
      </c:catAx>
      <c:valAx>
        <c:axId val="44681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468032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453641732283466"/>
          <c:y val="0.21403066623432854"/>
          <c:w val="0.54838024934383189"/>
          <c:h val="0.56211373534305831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7</c:v>
                </c:pt>
                <c:pt idx="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3A-49E7-A056-A0A7590891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3A-49E7-A056-A0A75908912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3A-49E7-A056-A0A759089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706624"/>
        <c:axId val="105708160"/>
      </c:lineChart>
      <c:catAx>
        <c:axId val="105706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5708160"/>
        <c:crosses val="autoZero"/>
        <c:auto val="1"/>
        <c:lblAlgn val="ctr"/>
        <c:lblOffset val="100"/>
        <c:noMultiLvlLbl val="0"/>
      </c:catAx>
      <c:valAx>
        <c:axId val="105708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70662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30472011046393"/>
          <c:y val="4.6296774914605439E-2"/>
          <c:w val="0.68173441601049867"/>
          <c:h val="0.82792987204724411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B3-4A31-8A37-D15B128A59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B3-4A31-8A37-D15B128A59B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B3-4A31-8A37-D15B128A59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238336"/>
        <c:axId val="106239872"/>
      </c:lineChart>
      <c:catAx>
        <c:axId val="106238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6239872"/>
        <c:crosses val="autoZero"/>
        <c:auto val="1"/>
        <c:lblAlgn val="ctr"/>
        <c:lblOffset val="100"/>
        <c:noMultiLvlLbl val="0"/>
      </c:catAx>
      <c:valAx>
        <c:axId val="106239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6238336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image" Target="../media/image26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12" Type="http://schemas.openxmlformats.org/officeDocument/2006/relationships/image" Target="../media/image25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24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39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12" Type="http://schemas.openxmlformats.org/officeDocument/2006/relationships/image" Target="../media/image38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11" Type="http://schemas.openxmlformats.org/officeDocument/2006/relationships/image" Target="../media/image37.wmf"/><Relationship Id="rId5" Type="http://schemas.openxmlformats.org/officeDocument/2006/relationships/image" Target="../media/image31.wmf"/><Relationship Id="rId10" Type="http://schemas.openxmlformats.org/officeDocument/2006/relationships/image" Target="../media/image36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Relationship Id="rId9" Type="http://schemas.openxmlformats.org/officeDocument/2006/relationships/image" Target="../media/image5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12" Type="http://schemas.openxmlformats.org/officeDocument/2006/relationships/image" Target="../media/image69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11" Type="http://schemas.openxmlformats.org/officeDocument/2006/relationships/image" Target="../media/image68.wmf"/><Relationship Id="rId5" Type="http://schemas.openxmlformats.org/officeDocument/2006/relationships/image" Target="../media/image62.wmf"/><Relationship Id="rId10" Type="http://schemas.openxmlformats.org/officeDocument/2006/relationships/image" Target="../media/image67.wmf"/><Relationship Id="rId4" Type="http://schemas.openxmlformats.org/officeDocument/2006/relationships/image" Target="../media/image61.wmf"/><Relationship Id="rId9" Type="http://schemas.openxmlformats.org/officeDocument/2006/relationships/image" Target="../media/image6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6.wmf"/><Relationship Id="rId1" Type="http://schemas.openxmlformats.org/officeDocument/2006/relationships/image" Target="../media/image72.wmf"/></Relationships>
</file>

<file path=ppt/drawings/_rels/vmlDrawing11.v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wmf"/><Relationship Id="rId18" Type="http://schemas.openxmlformats.org/officeDocument/2006/relationships/image" Target="../media/image92.wmf"/><Relationship Id="rId26" Type="http://schemas.openxmlformats.org/officeDocument/2006/relationships/image" Target="../media/image100.wmf"/><Relationship Id="rId3" Type="http://schemas.openxmlformats.org/officeDocument/2006/relationships/image" Target="../media/image77.wmf"/><Relationship Id="rId21" Type="http://schemas.openxmlformats.org/officeDocument/2006/relationships/image" Target="../media/image95.wmf"/><Relationship Id="rId34" Type="http://schemas.openxmlformats.org/officeDocument/2006/relationships/image" Target="../media/image108.wmf"/><Relationship Id="rId7" Type="http://schemas.openxmlformats.org/officeDocument/2006/relationships/image" Target="../media/image81.wmf"/><Relationship Id="rId12" Type="http://schemas.openxmlformats.org/officeDocument/2006/relationships/image" Target="../media/image86.wmf"/><Relationship Id="rId17" Type="http://schemas.openxmlformats.org/officeDocument/2006/relationships/image" Target="../media/image91.wmf"/><Relationship Id="rId25" Type="http://schemas.openxmlformats.org/officeDocument/2006/relationships/image" Target="../media/image99.wmf"/><Relationship Id="rId33" Type="http://schemas.openxmlformats.org/officeDocument/2006/relationships/image" Target="../media/image107.wmf"/><Relationship Id="rId2" Type="http://schemas.openxmlformats.org/officeDocument/2006/relationships/image" Target="../media/image76.wmf"/><Relationship Id="rId16" Type="http://schemas.openxmlformats.org/officeDocument/2006/relationships/image" Target="../media/image90.wmf"/><Relationship Id="rId20" Type="http://schemas.openxmlformats.org/officeDocument/2006/relationships/image" Target="../media/image94.wmf"/><Relationship Id="rId29" Type="http://schemas.openxmlformats.org/officeDocument/2006/relationships/image" Target="../media/image103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11" Type="http://schemas.openxmlformats.org/officeDocument/2006/relationships/image" Target="../media/image85.wmf"/><Relationship Id="rId24" Type="http://schemas.openxmlformats.org/officeDocument/2006/relationships/image" Target="../media/image98.wmf"/><Relationship Id="rId32" Type="http://schemas.openxmlformats.org/officeDocument/2006/relationships/image" Target="../media/image106.wmf"/><Relationship Id="rId5" Type="http://schemas.openxmlformats.org/officeDocument/2006/relationships/image" Target="../media/image79.wmf"/><Relationship Id="rId15" Type="http://schemas.openxmlformats.org/officeDocument/2006/relationships/image" Target="../media/image89.wmf"/><Relationship Id="rId23" Type="http://schemas.openxmlformats.org/officeDocument/2006/relationships/image" Target="../media/image97.wmf"/><Relationship Id="rId28" Type="http://schemas.openxmlformats.org/officeDocument/2006/relationships/image" Target="../media/image102.wmf"/><Relationship Id="rId10" Type="http://schemas.openxmlformats.org/officeDocument/2006/relationships/image" Target="../media/image84.wmf"/><Relationship Id="rId19" Type="http://schemas.openxmlformats.org/officeDocument/2006/relationships/image" Target="../media/image93.wmf"/><Relationship Id="rId31" Type="http://schemas.openxmlformats.org/officeDocument/2006/relationships/image" Target="../media/image105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Relationship Id="rId14" Type="http://schemas.openxmlformats.org/officeDocument/2006/relationships/image" Target="../media/image88.wmf"/><Relationship Id="rId22" Type="http://schemas.openxmlformats.org/officeDocument/2006/relationships/image" Target="../media/image96.wmf"/><Relationship Id="rId27" Type="http://schemas.openxmlformats.org/officeDocument/2006/relationships/image" Target="../media/image101.wmf"/><Relationship Id="rId30" Type="http://schemas.openxmlformats.org/officeDocument/2006/relationships/image" Target="../media/image104.wmf"/><Relationship Id="rId35" Type="http://schemas.openxmlformats.org/officeDocument/2006/relationships/image" Target="../media/image109.wmf"/><Relationship Id="rId8" Type="http://schemas.openxmlformats.org/officeDocument/2006/relationships/image" Target="../media/image82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3" Type="http://schemas.openxmlformats.org/officeDocument/2006/relationships/image" Target="../media/image112.wmf"/><Relationship Id="rId7" Type="http://schemas.openxmlformats.org/officeDocument/2006/relationships/image" Target="../media/image116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6" Type="http://schemas.openxmlformats.org/officeDocument/2006/relationships/image" Target="../media/image115.wmf"/><Relationship Id="rId11" Type="http://schemas.openxmlformats.org/officeDocument/2006/relationships/image" Target="../media/image120.wmf"/><Relationship Id="rId5" Type="http://schemas.openxmlformats.org/officeDocument/2006/relationships/image" Target="../media/image114.wmf"/><Relationship Id="rId10" Type="http://schemas.openxmlformats.org/officeDocument/2006/relationships/image" Target="../media/image119.wmf"/><Relationship Id="rId4" Type="http://schemas.openxmlformats.org/officeDocument/2006/relationships/image" Target="../media/image113.wmf"/><Relationship Id="rId9" Type="http://schemas.openxmlformats.org/officeDocument/2006/relationships/image" Target="../media/image11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image" Target="../media/image1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0.34256</cdr:x>
      <cdr:y>0.77296</cdr:y>
    </cdr:from>
    <cdr:to>
      <cdr:x>0.94499</cdr:x>
      <cdr:y>0.77296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26A9A24C-EF39-4E64-925C-066AFDD6C910}"/>
            </a:ext>
          </a:extLst>
        </cdr:cNvPr>
        <cdr:cNvCxnSpPr/>
      </cdr:nvCxnSpPr>
      <cdr:spPr>
        <a:xfrm xmlns:a="http://schemas.openxmlformats.org/drawingml/2006/main">
          <a:off x="2088232" y="3184755"/>
          <a:ext cx="3672413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0.23625</cdr:x>
      <cdr:y>0.14379</cdr:y>
    </cdr:from>
    <cdr:to>
      <cdr:x>0.29683</cdr:x>
      <cdr:y>0.75344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 rot="16200000">
          <a:off x="368879" y="1663749"/>
          <a:ext cx="2511897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Варианта жиілігі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EFE2C-1273-4890-9053-65C4205E5544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4E082-6BF0-4081-80D9-1E4520F76D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502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CC52D-0732-409D-89D6-CAD68900371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09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C8823F0-3B6A-4144-83B6-81FD189913D7}" type="datetime1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91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BC5E-3D27-4A50-A219-41FA9313349F}" type="datetime1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5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D1B8-040E-4CE7-87A4-F0AB4E268797}" type="datetime1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226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CE631-94E3-4E3F-9496-1E06AC54A28D}" type="datetime1">
              <a:rPr lang="ru-RU" smtClean="0"/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8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C0D3-ACEA-497B-9E54-F6D49A9E3C3B}" type="datetime1">
              <a:rPr lang="ru-RU" smtClean="0"/>
              <a:t>27.01.2026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89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94432-F4C2-4BB4-B77C-E5C6E777C626}" type="datetime1">
              <a:rPr lang="ru-RU" smtClean="0"/>
              <a:t>27.01.2026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63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5BF6-F342-408A-AE84-EBE66D1D9940}" type="datetime1">
              <a:rPr lang="ru-RU" smtClean="0"/>
              <a:t>27.01.2026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90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1A12-D63F-4295-A90C-F1BAF37FFF8C}" type="datetime1">
              <a:rPr lang="ru-RU" smtClean="0"/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48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35BA3-7196-4E07-88C1-E915C6D7B89E}" type="datetime1">
              <a:rPr lang="ru-RU" smtClean="0"/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3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D152-3AA0-4217-9EAE-B74855B84BCA}" type="datetime1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965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78B3-3BCD-4118-81BC-1D3FB926C75F}" type="datetime1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41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7813"/>
            <a:ext cx="103632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19200" y="1600201"/>
            <a:ext cx="103632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D4F7C1-1CAA-47EA-919A-26A9B44949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368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ED3CEF0-F45A-4329-9366-9F30557CAE35}" type="datetime1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93BF681-E6C0-4585-AB5B-5D9BA61AFC5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27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18" Type="http://schemas.openxmlformats.org/officeDocument/2006/relationships/oleObject" Target="../embeddings/oleObject9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0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oleObject" Target="../embeddings/oleObject10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wmf"/><Relationship Id="rId19" Type="http://schemas.openxmlformats.org/officeDocument/2006/relationships/image" Target="../media/image9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9.bin"/><Relationship Id="rId18" Type="http://schemas.openxmlformats.org/officeDocument/2006/relationships/image" Target="../media/image21.wmf"/><Relationship Id="rId26" Type="http://schemas.openxmlformats.org/officeDocument/2006/relationships/oleObject" Target="../embeddings/oleObject26.bin"/><Relationship Id="rId3" Type="http://schemas.openxmlformats.org/officeDocument/2006/relationships/oleObject" Target="../embeddings/oleObject14.bin"/><Relationship Id="rId21" Type="http://schemas.openxmlformats.org/officeDocument/2006/relationships/oleObject" Target="../embeddings/oleObject23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21.bin"/><Relationship Id="rId25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.wmf"/><Relationship Id="rId20" Type="http://schemas.openxmlformats.org/officeDocument/2006/relationships/image" Target="../media/image22.wmf"/><Relationship Id="rId29" Type="http://schemas.openxmlformats.org/officeDocument/2006/relationships/image" Target="../media/image26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8.bin"/><Relationship Id="rId24" Type="http://schemas.openxmlformats.org/officeDocument/2006/relationships/image" Target="../media/image24.wmf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20.bin"/><Relationship Id="rId23" Type="http://schemas.openxmlformats.org/officeDocument/2006/relationships/oleObject" Target="../embeddings/oleObject24.bin"/><Relationship Id="rId28" Type="http://schemas.openxmlformats.org/officeDocument/2006/relationships/oleObject" Target="../embeddings/oleObject27.bin"/><Relationship Id="rId10" Type="http://schemas.openxmlformats.org/officeDocument/2006/relationships/image" Target="../media/image17.wmf"/><Relationship Id="rId19" Type="http://schemas.openxmlformats.org/officeDocument/2006/relationships/oleObject" Target="../embeddings/oleObject22.bin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19.wmf"/><Relationship Id="rId22" Type="http://schemas.openxmlformats.org/officeDocument/2006/relationships/image" Target="../media/image23.wmf"/><Relationship Id="rId27" Type="http://schemas.openxmlformats.org/officeDocument/2006/relationships/image" Target="../media/image2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31.wmf"/><Relationship Id="rId18" Type="http://schemas.openxmlformats.org/officeDocument/2006/relationships/oleObject" Target="../embeddings/oleObject35.bin"/><Relationship Id="rId26" Type="http://schemas.openxmlformats.org/officeDocument/2006/relationships/oleObject" Target="../embeddings/oleObject39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35.wmf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33.wmf"/><Relationship Id="rId25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4.bin"/><Relationship Id="rId20" Type="http://schemas.openxmlformats.org/officeDocument/2006/relationships/oleObject" Target="../embeddings/oleObject36.bin"/><Relationship Id="rId29" Type="http://schemas.openxmlformats.org/officeDocument/2006/relationships/image" Target="../media/image39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0.wmf"/><Relationship Id="rId24" Type="http://schemas.openxmlformats.org/officeDocument/2006/relationships/oleObject" Target="../embeddings/oleObject38.bin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23" Type="http://schemas.openxmlformats.org/officeDocument/2006/relationships/image" Target="../media/image36.wmf"/><Relationship Id="rId28" Type="http://schemas.openxmlformats.org/officeDocument/2006/relationships/oleObject" Target="../embeddings/oleObject40.bin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34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3.bin"/><Relationship Id="rId22" Type="http://schemas.openxmlformats.org/officeDocument/2006/relationships/oleObject" Target="../embeddings/oleObject37.bin"/><Relationship Id="rId27" Type="http://schemas.openxmlformats.org/officeDocument/2006/relationships/image" Target="../media/image3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46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4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52.bin"/><Relationship Id="rId18" Type="http://schemas.openxmlformats.org/officeDocument/2006/relationships/oleObject" Target="../embeddings/oleObject55.bin"/><Relationship Id="rId3" Type="http://schemas.openxmlformats.org/officeDocument/2006/relationships/oleObject" Target="../embeddings/oleObject47.bin"/><Relationship Id="rId21" Type="http://schemas.openxmlformats.org/officeDocument/2006/relationships/image" Target="../media/image54.wmf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2.wmf"/><Relationship Id="rId20" Type="http://schemas.openxmlformats.org/officeDocument/2006/relationships/oleObject" Target="../embeddings/oleObject56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5" Type="http://schemas.openxmlformats.org/officeDocument/2006/relationships/oleObject" Target="../embeddings/oleObject53.bin"/><Relationship Id="rId10" Type="http://schemas.openxmlformats.org/officeDocument/2006/relationships/image" Target="../media/image49.wmf"/><Relationship Id="rId19" Type="http://schemas.openxmlformats.org/officeDocument/2006/relationships/image" Target="../media/image53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50.bin"/><Relationship Id="rId14" Type="http://schemas.openxmlformats.org/officeDocument/2006/relationships/image" Target="../media/image5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55.wmf"/><Relationship Id="rId9" Type="http://schemas.openxmlformats.org/officeDocument/2006/relationships/oleObject" Target="../embeddings/oleObject6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66.bin"/><Relationship Id="rId18" Type="http://schemas.openxmlformats.org/officeDocument/2006/relationships/image" Target="../media/image65.wmf"/><Relationship Id="rId26" Type="http://schemas.openxmlformats.org/officeDocument/2006/relationships/image" Target="../media/image69.wmf"/><Relationship Id="rId3" Type="http://schemas.openxmlformats.org/officeDocument/2006/relationships/oleObject" Target="../embeddings/oleObject61.bin"/><Relationship Id="rId21" Type="http://schemas.openxmlformats.org/officeDocument/2006/relationships/oleObject" Target="../embeddings/oleObject70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62.wmf"/><Relationship Id="rId17" Type="http://schemas.openxmlformats.org/officeDocument/2006/relationships/oleObject" Target="../embeddings/oleObject68.bin"/><Relationship Id="rId25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4.wmf"/><Relationship Id="rId20" Type="http://schemas.openxmlformats.org/officeDocument/2006/relationships/image" Target="../media/image66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65.bin"/><Relationship Id="rId24" Type="http://schemas.openxmlformats.org/officeDocument/2006/relationships/image" Target="../media/image68.wmf"/><Relationship Id="rId5" Type="http://schemas.openxmlformats.org/officeDocument/2006/relationships/oleObject" Target="../embeddings/oleObject62.bin"/><Relationship Id="rId15" Type="http://schemas.openxmlformats.org/officeDocument/2006/relationships/oleObject" Target="../embeddings/oleObject67.bin"/><Relationship Id="rId23" Type="http://schemas.openxmlformats.org/officeDocument/2006/relationships/oleObject" Target="../embeddings/oleObject71.bin"/><Relationship Id="rId10" Type="http://schemas.openxmlformats.org/officeDocument/2006/relationships/image" Target="../media/image61.wmf"/><Relationship Id="rId19" Type="http://schemas.openxmlformats.org/officeDocument/2006/relationships/oleObject" Target="../embeddings/oleObject69.bin"/><Relationship Id="rId4" Type="http://schemas.openxmlformats.org/officeDocument/2006/relationships/image" Target="../media/image58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63.wmf"/><Relationship Id="rId22" Type="http://schemas.openxmlformats.org/officeDocument/2006/relationships/image" Target="../media/image67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71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2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6.wmf"/><Relationship Id="rId21" Type="http://schemas.openxmlformats.org/officeDocument/2006/relationships/oleObject" Target="../embeddings/oleObject86.bin"/><Relationship Id="rId42" Type="http://schemas.openxmlformats.org/officeDocument/2006/relationships/oleObject" Target="../embeddings/oleObject97.bin"/><Relationship Id="rId47" Type="http://schemas.openxmlformats.org/officeDocument/2006/relationships/image" Target="../media/image96.wmf"/><Relationship Id="rId63" Type="http://schemas.openxmlformats.org/officeDocument/2006/relationships/image" Target="../media/image103.wmf"/><Relationship Id="rId68" Type="http://schemas.openxmlformats.org/officeDocument/2006/relationships/image" Target="../media/image10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1.wmf"/><Relationship Id="rId29" Type="http://schemas.openxmlformats.org/officeDocument/2006/relationships/oleObject" Target="../embeddings/oleObject90.bin"/><Relationship Id="rId11" Type="http://schemas.openxmlformats.org/officeDocument/2006/relationships/oleObject" Target="../embeddings/oleObject81.bin"/><Relationship Id="rId24" Type="http://schemas.openxmlformats.org/officeDocument/2006/relationships/image" Target="../media/image85.wmf"/><Relationship Id="rId32" Type="http://schemas.openxmlformats.org/officeDocument/2006/relationships/image" Target="../media/image89.wmf"/><Relationship Id="rId37" Type="http://schemas.openxmlformats.org/officeDocument/2006/relationships/oleObject" Target="../embeddings/oleObject94.bin"/><Relationship Id="rId40" Type="http://schemas.openxmlformats.org/officeDocument/2006/relationships/oleObject" Target="../embeddings/oleObject96.bin"/><Relationship Id="rId45" Type="http://schemas.openxmlformats.org/officeDocument/2006/relationships/image" Target="../media/image95.wmf"/><Relationship Id="rId53" Type="http://schemas.openxmlformats.org/officeDocument/2006/relationships/image" Target="../media/image99.wmf"/><Relationship Id="rId58" Type="http://schemas.openxmlformats.org/officeDocument/2006/relationships/image" Target="../media/image101.wmf"/><Relationship Id="rId66" Type="http://schemas.openxmlformats.org/officeDocument/2006/relationships/oleObject" Target="../embeddings/oleObject110.bin"/><Relationship Id="rId74" Type="http://schemas.openxmlformats.org/officeDocument/2006/relationships/image" Target="../media/image108.wmf"/><Relationship Id="rId5" Type="http://schemas.openxmlformats.org/officeDocument/2006/relationships/oleObject" Target="../embeddings/oleObject78.bin"/><Relationship Id="rId61" Type="http://schemas.openxmlformats.org/officeDocument/2006/relationships/oleObject" Target="../embeddings/oleObject107.bin"/><Relationship Id="rId19" Type="http://schemas.openxmlformats.org/officeDocument/2006/relationships/oleObject" Target="../embeddings/oleObject85.bin"/><Relationship Id="rId14" Type="http://schemas.openxmlformats.org/officeDocument/2006/relationships/image" Target="../media/image80.wmf"/><Relationship Id="rId22" Type="http://schemas.openxmlformats.org/officeDocument/2006/relationships/image" Target="../media/image84.wmf"/><Relationship Id="rId27" Type="http://schemas.openxmlformats.org/officeDocument/2006/relationships/oleObject" Target="../embeddings/oleObject89.bin"/><Relationship Id="rId30" Type="http://schemas.openxmlformats.org/officeDocument/2006/relationships/image" Target="../media/image88.wmf"/><Relationship Id="rId35" Type="http://schemas.openxmlformats.org/officeDocument/2006/relationships/oleObject" Target="../embeddings/oleObject93.bin"/><Relationship Id="rId43" Type="http://schemas.openxmlformats.org/officeDocument/2006/relationships/image" Target="../media/image94.wmf"/><Relationship Id="rId48" Type="http://schemas.openxmlformats.org/officeDocument/2006/relationships/oleObject" Target="../embeddings/oleObject100.bin"/><Relationship Id="rId56" Type="http://schemas.openxmlformats.org/officeDocument/2006/relationships/oleObject" Target="../embeddings/oleObject104.bin"/><Relationship Id="rId64" Type="http://schemas.openxmlformats.org/officeDocument/2006/relationships/oleObject" Target="../embeddings/oleObject109.bin"/><Relationship Id="rId69" Type="http://schemas.openxmlformats.org/officeDocument/2006/relationships/oleObject" Target="../embeddings/oleObject112.bin"/><Relationship Id="rId8" Type="http://schemas.openxmlformats.org/officeDocument/2006/relationships/image" Target="../media/image77.wmf"/><Relationship Id="rId51" Type="http://schemas.openxmlformats.org/officeDocument/2006/relationships/image" Target="../media/image98.wmf"/><Relationship Id="rId72" Type="http://schemas.openxmlformats.org/officeDocument/2006/relationships/image" Target="../media/image107.wmf"/><Relationship Id="rId3" Type="http://schemas.openxmlformats.org/officeDocument/2006/relationships/oleObject" Target="../embeddings/oleObject77.bin"/><Relationship Id="rId12" Type="http://schemas.openxmlformats.org/officeDocument/2006/relationships/image" Target="../media/image79.wmf"/><Relationship Id="rId17" Type="http://schemas.openxmlformats.org/officeDocument/2006/relationships/oleObject" Target="../embeddings/oleObject84.bin"/><Relationship Id="rId25" Type="http://schemas.openxmlformats.org/officeDocument/2006/relationships/oleObject" Target="../embeddings/oleObject88.bin"/><Relationship Id="rId33" Type="http://schemas.openxmlformats.org/officeDocument/2006/relationships/oleObject" Target="../embeddings/oleObject92.bin"/><Relationship Id="rId38" Type="http://schemas.openxmlformats.org/officeDocument/2006/relationships/oleObject" Target="../embeddings/oleObject95.bin"/><Relationship Id="rId46" Type="http://schemas.openxmlformats.org/officeDocument/2006/relationships/oleObject" Target="../embeddings/oleObject99.bin"/><Relationship Id="rId59" Type="http://schemas.openxmlformats.org/officeDocument/2006/relationships/oleObject" Target="../embeddings/oleObject106.bin"/><Relationship Id="rId67" Type="http://schemas.openxmlformats.org/officeDocument/2006/relationships/oleObject" Target="../embeddings/oleObject111.bin"/><Relationship Id="rId20" Type="http://schemas.openxmlformats.org/officeDocument/2006/relationships/image" Target="../media/image83.wmf"/><Relationship Id="rId41" Type="http://schemas.openxmlformats.org/officeDocument/2006/relationships/image" Target="../media/image93.wmf"/><Relationship Id="rId54" Type="http://schemas.openxmlformats.org/officeDocument/2006/relationships/oleObject" Target="../embeddings/oleObject103.bin"/><Relationship Id="rId62" Type="http://schemas.openxmlformats.org/officeDocument/2006/relationships/oleObject" Target="../embeddings/oleObject108.bin"/><Relationship Id="rId70" Type="http://schemas.openxmlformats.org/officeDocument/2006/relationships/image" Target="../media/image106.wmf"/><Relationship Id="rId75" Type="http://schemas.openxmlformats.org/officeDocument/2006/relationships/oleObject" Target="../embeddings/oleObject115.bin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6.wmf"/><Relationship Id="rId15" Type="http://schemas.openxmlformats.org/officeDocument/2006/relationships/oleObject" Target="../embeddings/oleObject83.bin"/><Relationship Id="rId23" Type="http://schemas.openxmlformats.org/officeDocument/2006/relationships/oleObject" Target="../embeddings/oleObject87.bin"/><Relationship Id="rId28" Type="http://schemas.openxmlformats.org/officeDocument/2006/relationships/image" Target="../media/image87.wmf"/><Relationship Id="rId36" Type="http://schemas.openxmlformats.org/officeDocument/2006/relationships/image" Target="../media/image91.wmf"/><Relationship Id="rId49" Type="http://schemas.openxmlformats.org/officeDocument/2006/relationships/image" Target="../media/image97.wmf"/><Relationship Id="rId57" Type="http://schemas.openxmlformats.org/officeDocument/2006/relationships/oleObject" Target="../embeddings/oleObject105.bin"/><Relationship Id="rId10" Type="http://schemas.openxmlformats.org/officeDocument/2006/relationships/image" Target="../media/image78.wmf"/><Relationship Id="rId31" Type="http://schemas.openxmlformats.org/officeDocument/2006/relationships/oleObject" Target="../embeddings/oleObject91.bin"/><Relationship Id="rId44" Type="http://schemas.openxmlformats.org/officeDocument/2006/relationships/oleObject" Target="../embeddings/oleObject98.bin"/><Relationship Id="rId52" Type="http://schemas.openxmlformats.org/officeDocument/2006/relationships/oleObject" Target="../embeddings/oleObject102.bin"/><Relationship Id="rId60" Type="http://schemas.openxmlformats.org/officeDocument/2006/relationships/image" Target="../media/image102.wmf"/><Relationship Id="rId65" Type="http://schemas.openxmlformats.org/officeDocument/2006/relationships/image" Target="../media/image104.wmf"/><Relationship Id="rId73" Type="http://schemas.openxmlformats.org/officeDocument/2006/relationships/oleObject" Target="../embeddings/oleObject114.bin"/><Relationship Id="rId4" Type="http://schemas.openxmlformats.org/officeDocument/2006/relationships/image" Target="../media/image75.wmf"/><Relationship Id="rId9" Type="http://schemas.openxmlformats.org/officeDocument/2006/relationships/oleObject" Target="../embeddings/oleObject80.bin"/><Relationship Id="rId13" Type="http://schemas.openxmlformats.org/officeDocument/2006/relationships/oleObject" Target="../embeddings/oleObject82.bin"/><Relationship Id="rId18" Type="http://schemas.openxmlformats.org/officeDocument/2006/relationships/image" Target="../media/image82.wmf"/><Relationship Id="rId39" Type="http://schemas.openxmlformats.org/officeDocument/2006/relationships/image" Target="../media/image92.wmf"/><Relationship Id="rId34" Type="http://schemas.openxmlformats.org/officeDocument/2006/relationships/image" Target="../media/image90.wmf"/><Relationship Id="rId50" Type="http://schemas.openxmlformats.org/officeDocument/2006/relationships/oleObject" Target="../embeddings/oleObject101.bin"/><Relationship Id="rId55" Type="http://schemas.openxmlformats.org/officeDocument/2006/relationships/image" Target="../media/image100.wmf"/><Relationship Id="rId76" Type="http://schemas.openxmlformats.org/officeDocument/2006/relationships/image" Target="../media/image109.wmf"/><Relationship Id="rId7" Type="http://schemas.openxmlformats.org/officeDocument/2006/relationships/oleObject" Target="../embeddings/oleObject79.bin"/><Relationship Id="rId71" Type="http://schemas.openxmlformats.org/officeDocument/2006/relationships/oleObject" Target="../embeddings/oleObject113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13" Type="http://schemas.openxmlformats.org/officeDocument/2006/relationships/oleObject" Target="../embeddings/oleObject121.bin"/><Relationship Id="rId18" Type="http://schemas.openxmlformats.org/officeDocument/2006/relationships/image" Target="../media/image117.wmf"/><Relationship Id="rId3" Type="http://schemas.openxmlformats.org/officeDocument/2006/relationships/oleObject" Target="../embeddings/oleObject116.bin"/><Relationship Id="rId21" Type="http://schemas.openxmlformats.org/officeDocument/2006/relationships/oleObject" Target="../embeddings/oleObject125.bin"/><Relationship Id="rId7" Type="http://schemas.openxmlformats.org/officeDocument/2006/relationships/oleObject" Target="../embeddings/oleObject118.bin"/><Relationship Id="rId12" Type="http://schemas.openxmlformats.org/officeDocument/2006/relationships/image" Target="../media/image114.wmf"/><Relationship Id="rId17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6.wmf"/><Relationship Id="rId20" Type="http://schemas.openxmlformats.org/officeDocument/2006/relationships/image" Target="../media/image118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1.wmf"/><Relationship Id="rId11" Type="http://schemas.openxmlformats.org/officeDocument/2006/relationships/oleObject" Target="../embeddings/oleObject120.bin"/><Relationship Id="rId24" Type="http://schemas.openxmlformats.org/officeDocument/2006/relationships/image" Target="../media/image120.wmf"/><Relationship Id="rId5" Type="http://schemas.openxmlformats.org/officeDocument/2006/relationships/oleObject" Target="../embeddings/oleObject117.bin"/><Relationship Id="rId15" Type="http://schemas.openxmlformats.org/officeDocument/2006/relationships/oleObject" Target="../embeddings/oleObject122.bin"/><Relationship Id="rId23" Type="http://schemas.openxmlformats.org/officeDocument/2006/relationships/oleObject" Target="../embeddings/oleObject126.bin"/><Relationship Id="rId10" Type="http://schemas.openxmlformats.org/officeDocument/2006/relationships/image" Target="../media/image113.wmf"/><Relationship Id="rId19" Type="http://schemas.openxmlformats.org/officeDocument/2006/relationships/oleObject" Target="../embeddings/oleObject124.bin"/><Relationship Id="rId4" Type="http://schemas.openxmlformats.org/officeDocument/2006/relationships/image" Target="../media/image110.wmf"/><Relationship Id="rId9" Type="http://schemas.openxmlformats.org/officeDocument/2006/relationships/oleObject" Target="../embeddings/oleObject119.bin"/><Relationship Id="rId14" Type="http://schemas.openxmlformats.org/officeDocument/2006/relationships/image" Target="../media/image115.wmf"/><Relationship Id="rId22" Type="http://schemas.openxmlformats.org/officeDocument/2006/relationships/image" Target="../media/image119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3" Type="http://schemas.openxmlformats.org/officeDocument/2006/relationships/oleObject" Target="../embeddings/oleObject127.bin"/><Relationship Id="rId7" Type="http://schemas.openxmlformats.org/officeDocument/2006/relationships/image" Target="../media/image1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28.bin"/><Relationship Id="rId5" Type="http://schemas.openxmlformats.org/officeDocument/2006/relationships/chart" Target="../charts/chart4.xml"/><Relationship Id="rId10" Type="http://schemas.openxmlformats.org/officeDocument/2006/relationships/image" Target="../media/image122.wmf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30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28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6.bin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34.bin"/><Relationship Id="rId5" Type="http://schemas.openxmlformats.org/officeDocument/2006/relationships/oleObject" Target="../embeddings/oleObject133.bin"/><Relationship Id="rId10" Type="http://schemas.openxmlformats.org/officeDocument/2006/relationships/image" Target="../media/image129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EC621-DF14-317E-A10D-9C1AD39AB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35105" y="5144824"/>
            <a:ext cx="9708776" cy="1463040"/>
          </a:xfrm>
        </p:spPr>
        <p:txBody>
          <a:bodyPr>
            <a:noAutofit/>
          </a:bodyPr>
          <a:lstStyle/>
          <a:p>
            <a:pPr algn="ctr"/>
            <a:r>
              <a:rPr lang="ru-RU" sz="4400" dirty="0" err="1"/>
              <a:t>Сипаттамалы</a:t>
            </a:r>
            <a:r>
              <a:rPr lang="kk-KZ" sz="4400" dirty="0"/>
              <a:t>қ</a:t>
            </a:r>
            <a:r>
              <a:rPr lang="ru-RU" sz="4400" dirty="0"/>
              <a:t> статистика.</a:t>
            </a:r>
            <a:br>
              <a:rPr lang="ru-RU" sz="4400" dirty="0"/>
            </a:br>
            <a:r>
              <a:rPr lang="ru-RU" sz="4400" dirty="0" err="1"/>
              <a:t>Таңдамалы</a:t>
            </a:r>
            <a:r>
              <a:rPr lang="ru-RU" sz="4400" dirty="0"/>
              <a:t> </a:t>
            </a:r>
            <a:r>
              <a:rPr lang="ru-RU" sz="4400" dirty="0" err="1"/>
              <a:t>әдіс</a:t>
            </a:r>
            <a:r>
              <a:rPr lang="ru-RU" sz="4400" dirty="0"/>
              <a:t> (выборка)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EBBD1-ED9D-6155-0DA3-FF2499585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/>
              <a:t>Деректерді өңдеудің статистикалық әдістері</a:t>
            </a:r>
            <a:endParaRPr lang="ru-RU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96AE90-17E7-97CE-F1B3-6154FC7C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44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3030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564F69F-8468-4486-AA1E-701F8E784018}"/>
              </a:ext>
            </a:extLst>
          </p:cNvPr>
          <p:cNvSpPr/>
          <p:nvPr/>
        </p:nvSpPr>
        <p:spPr>
          <a:xfrm>
            <a:off x="3030071" y="1636214"/>
            <a:ext cx="5979458" cy="11205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 статистикалық талдауы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37B0237E-DC96-4F6A-9B0A-56F947D69659}"/>
              </a:ext>
            </a:extLst>
          </p:cNvPr>
          <p:cNvCxnSpPr>
            <a:cxnSpLocks/>
          </p:cNvCxnSpPr>
          <p:nvPr/>
        </p:nvCxnSpPr>
        <p:spPr>
          <a:xfrm flipH="1">
            <a:off x="2913529" y="2756803"/>
            <a:ext cx="2442883" cy="880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59AD9BB2-6816-4D85-98AC-C16A5026FE0F}"/>
              </a:ext>
            </a:extLst>
          </p:cNvPr>
          <p:cNvCxnSpPr>
            <a:cxnSpLocks/>
          </p:cNvCxnSpPr>
          <p:nvPr/>
        </p:nvCxnSpPr>
        <p:spPr>
          <a:xfrm>
            <a:off x="6593542" y="2756803"/>
            <a:ext cx="2182906" cy="880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усеченные противолежащие углы 17">
            <a:extLst>
              <a:ext uri="{FF2B5EF4-FFF2-40B4-BE49-F238E27FC236}">
                <a16:creationId xmlns:a16="http://schemas.microsoft.com/office/drawing/2014/main" id="{6621286D-8FCB-462D-9150-946144DC20E6}"/>
              </a:ext>
            </a:extLst>
          </p:cNvPr>
          <p:cNvSpPr/>
          <p:nvPr/>
        </p:nvSpPr>
        <p:spPr>
          <a:xfrm>
            <a:off x="1819835" y="3637075"/>
            <a:ext cx="3657599" cy="3095418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Сипаттамалық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статистика</a:t>
            </a:r>
          </a:p>
          <a:p>
            <a:pPr algn="ctr"/>
            <a:r>
              <a:rPr lang="kk-KZ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descriptive statistics</a:t>
            </a:r>
            <a:r>
              <a:rPr lang="kk-KZ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жинақтап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сипаттап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көрнекі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статистиканың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dirty="0"/>
          </a:p>
        </p:txBody>
      </p:sp>
      <p:sp>
        <p:nvSpPr>
          <p:cNvPr id="27" name="Прямоугольник: усеченные противолежащие углы 26">
            <a:extLst>
              <a:ext uri="{FF2B5EF4-FFF2-40B4-BE49-F238E27FC236}">
                <a16:creationId xmlns:a16="http://schemas.microsoft.com/office/drawing/2014/main" id="{2938AA5A-2E8F-4001-AED4-DED52CCEDB63}"/>
              </a:ext>
            </a:extLst>
          </p:cNvPr>
          <p:cNvSpPr/>
          <p:nvPr/>
        </p:nvSpPr>
        <p:spPr>
          <a:xfrm>
            <a:off x="6947647" y="3637074"/>
            <a:ext cx="3558987" cy="3095419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Индуктивті статистика</a:t>
            </a:r>
          </a:p>
          <a:p>
            <a:pPr algn="ctr"/>
            <a:r>
              <a:rPr lang="kk-KZ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inferential statistics</a:t>
            </a:r>
            <a:r>
              <a:rPr lang="kk-KZ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</a:t>
            </a:r>
          </a:p>
          <a:p>
            <a:pPr algn="ctr"/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таңдамалы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белгісізді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істеудің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5F99DE5-CB88-47F8-ADDB-B6945D7522A5}"/>
              </a:ext>
            </a:extLst>
          </p:cNvPr>
          <p:cNvSpPr/>
          <p:nvPr/>
        </p:nvSpPr>
        <p:spPr>
          <a:xfrm>
            <a:off x="2697569" y="0"/>
            <a:ext cx="67968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 талдау</a:t>
            </a:r>
            <a:endParaRPr lang="ru-RU" sz="5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7673E-2ADB-45E3-86DC-2322B8E37DA2}"/>
              </a:ext>
            </a:extLst>
          </p:cNvPr>
          <p:cNvSpPr/>
          <p:nvPr/>
        </p:nvSpPr>
        <p:spPr>
          <a:xfrm>
            <a:off x="1246094" y="860476"/>
            <a:ext cx="98342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бұқаралық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құбылыстардың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зерттеуден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уақыттың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жағдайларында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дамудың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заңдылықтарын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зерттеуден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7469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2CB037-419C-41F8-9CE7-FC2B296D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3</a:t>
            </a:fld>
            <a:endParaRPr lang="ru-RU" alt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C2C12E1-8988-4285-BFB8-6D51570DD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027607"/>
              </p:ext>
            </p:extLst>
          </p:nvPr>
        </p:nvGraphicFramePr>
        <p:xfrm>
          <a:off x="1557113" y="581808"/>
          <a:ext cx="8963300" cy="403831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67347">
                  <a:extLst>
                    <a:ext uri="{9D8B030D-6E8A-4147-A177-3AD203B41FA5}">
                      <a16:colId xmlns:a16="http://schemas.microsoft.com/office/drawing/2014/main" val="4270678393"/>
                    </a:ext>
                  </a:extLst>
                </a:gridCol>
                <a:gridCol w="5895953">
                  <a:extLst>
                    <a:ext uri="{9D8B030D-6E8A-4147-A177-3AD203B41FA5}">
                      <a16:colId xmlns:a16="http://schemas.microsoft.com/office/drawing/2014/main" val="3931772477"/>
                    </a:ext>
                  </a:extLst>
                </a:gridCol>
              </a:tblGrid>
              <a:tr h="888197">
                <a:tc>
                  <a:txBody>
                    <a:bodyPr/>
                    <a:lstStyle/>
                    <a:p>
                      <a:pPr marL="76200" algn="ctr"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Сипаттамалық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статистика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9165" marR="498475" indent="351790" algn="ctr">
                        <a:lnSpc>
                          <a:spcPct val="120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Аналитикалық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статистика (</a:t>
                      </a: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статистикалық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қорытынды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теориясы</a:t>
                      </a: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97633"/>
                  </a:ext>
                </a:extLst>
              </a:tr>
              <a:tr h="3150121">
                <a:tc>
                  <a:txBody>
                    <a:bodyPr/>
                    <a:lstStyle/>
                    <a:p>
                      <a:pPr marL="126365" marR="114300" indent="1270" algn="ctr">
                        <a:lnSpc>
                          <a:spcPct val="12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Статистикалық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деректерді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сипаттау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әдістері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оларды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үлестіру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 б.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түрінде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ұсыну</a:t>
                      </a:r>
                      <a:r>
                        <a:rPr lang="ru-RU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0970" marR="127000" indent="-635" algn="ctr">
                        <a:lnSpc>
                          <a:spcPct val="12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Эксперимент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барысында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алынған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деректерді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өңдеу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адам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қызметінің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белгілі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саласы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қолданбалы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тұжырымдарды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тұжырымдап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деректер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арасындағы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байланыстарды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тәуелділіктерді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заңдылықтарды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талдайтын</a:t>
                      </a:r>
                      <a:r>
                        <a:rPr lang="ru-RU" sz="18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статистика </a:t>
                      </a:r>
                      <a:r>
                        <a:rPr lang="ru-RU" sz="1800" b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бөлімі</a:t>
                      </a:r>
                      <a:endParaRPr lang="ru-RU" sz="18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732557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B1627F-532A-41BB-87FF-BCA5C48C639B}"/>
              </a:ext>
            </a:extLst>
          </p:cNvPr>
          <p:cNvSpPr/>
          <p:nvPr/>
        </p:nvSpPr>
        <p:spPr>
          <a:xfrm>
            <a:off x="1209575" y="4706532"/>
            <a:ext cx="100134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Статистикадағы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аталатын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өзгеретін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032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95600" y="989835"/>
            <a:ext cx="1584176" cy="3418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k-KZ" dirty="0"/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Бас жиынтық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138733" y="1988840"/>
            <a:ext cx="3772884" cy="100811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Статистикалық жиынтық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деп белгілі бір кеңістікте және уақытта алынған салыс-тырмалы көп санды біртекті элементтер-ден тұратын топ.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940473" y="875922"/>
            <a:ext cx="2477471" cy="4320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kk-KZ" dirty="0"/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Таңдамалы жиынтық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57366" y="3212976"/>
            <a:ext cx="2880319" cy="11521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Зерттеудің мақсатына байла-нысты, байқаудың барлық </a:t>
            </a:r>
          </a:p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бақылау белгілерінен құралған жиынтық.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752185" y="3165664"/>
            <a:ext cx="2880319" cy="11521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Бас жиынтықты сипаттауға арналған және бас жиынтық-тан арнайы әдіспен іріктелген бас жиынтықтың бөлігі.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 стрелкой 20"/>
          <p:cNvCxnSpPr>
            <a:cxnSpLocks/>
            <a:stCxn id="3" idx="2"/>
            <a:endCxn id="18" idx="0"/>
          </p:cNvCxnSpPr>
          <p:nvPr/>
        </p:nvCxnSpPr>
        <p:spPr>
          <a:xfrm>
            <a:off x="3287688" y="1331662"/>
            <a:ext cx="9838" cy="1881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4" idx="2"/>
          </p:cNvCxnSpPr>
          <p:nvPr/>
        </p:nvCxnSpPr>
        <p:spPr>
          <a:xfrm>
            <a:off x="9179208" y="1307969"/>
            <a:ext cx="13136" cy="18493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3" idx="0"/>
          </p:cNvCxnSpPr>
          <p:nvPr/>
        </p:nvCxnSpPr>
        <p:spPr>
          <a:xfrm flipH="1">
            <a:off x="6025176" y="1538790"/>
            <a:ext cx="1" cy="450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Двойная стрелка влево/вправо 9"/>
          <p:cNvSpPr/>
          <p:nvPr/>
        </p:nvSpPr>
        <p:spPr>
          <a:xfrm>
            <a:off x="4223793" y="404664"/>
            <a:ext cx="3602767" cy="1512168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Статистикалық жиынтық түрлері: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999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AF5DC0-8BAE-46D4-B6CB-D6CAF8DE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D3F354F-BB12-4768-821B-E77D3816AECA}"/>
              </a:ext>
            </a:extLst>
          </p:cNvPr>
          <p:cNvSpPr/>
          <p:nvPr/>
        </p:nvSpPr>
        <p:spPr>
          <a:xfrm>
            <a:off x="3604662" y="341697"/>
            <a:ext cx="4340993" cy="7796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 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94501739-C46E-43FB-8DD4-49229C99CD23}"/>
              </a:ext>
            </a:extLst>
          </p:cNvPr>
          <p:cNvCxnSpPr>
            <a:cxnSpLocks/>
          </p:cNvCxnSpPr>
          <p:nvPr/>
        </p:nvCxnSpPr>
        <p:spPr>
          <a:xfrm flipH="1">
            <a:off x="3195587" y="1126156"/>
            <a:ext cx="2579574" cy="66414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C6A7621-1654-49F0-8EBA-A7ADE7F31CEF}"/>
              </a:ext>
            </a:extLst>
          </p:cNvPr>
          <p:cNvCxnSpPr>
            <a:cxnSpLocks/>
          </p:cNvCxnSpPr>
          <p:nvPr/>
        </p:nvCxnSpPr>
        <p:spPr>
          <a:xfrm>
            <a:off x="5775159" y="1135782"/>
            <a:ext cx="2346959" cy="654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584AA7C-3FA2-4A21-8EDC-07FF4AA12A0A}"/>
              </a:ext>
            </a:extLst>
          </p:cNvPr>
          <p:cNvSpPr/>
          <p:nvPr/>
        </p:nvSpPr>
        <p:spPr>
          <a:xfrm>
            <a:off x="1376412" y="1799926"/>
            <a:ext cx="2464067" cy="644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3188DF6-C233-4DC9-88DF-515A16257188}"/>
              </a:ext>
            </a:extLst>
          </p:cNvPr>
          <p:cNvSpPr/>
          <p:nvPr/>
        </p:nvSpPr>
        <p:spPr>
          <a:xfrm>
            <a:off x="7631230" y="1799926"/>
            <a:ext cx="2464067" cy="644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7FB7507B-F59F-4236-B93F-A617CA33EAAF}"/>
              </a:ext>
            </a:extLst>
          </p:cNvPr>
          <p:cNvCxnSpPr>
            <a:cxnSpLocks/>
          </p:cNvCxnSpPr>
          <p:nvPr/>
        </p:nvCxnSpPr>
        <p:spPr>
          <a:xfrm flipH="1">
            <a:off x="1097281" y="2454445"/>
            <a:ext cx="1390851" cy="47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5532CC02-41AD-4D30-B288-C41714FE633B}"/>
              </a:ext>
            </a:extLst>
          </p:cNvPr>
          <p:cNvCxnSpPr>
            <a:cxnSpLocks/>
          </p:cNvCxnSpPr>
          <p:nvPr/>
        </p:nvCxnSpPr>
        <p:spPr>
          <a:xfrm>
            <a:off x="2488132" y="2454445"/>
            <a:ext cx="964129" cy="502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5D9BE9C2-3271-4AE7-AEE3-30FB80207723}"/>
              </a:ext>
            </a:extLst>
          </p:cNvPr>
          <p:cNvCxnSpPr>
            <a:cxnSpLocks/>
          </p:cNvCxnSpPr>
          <p:nvPr/>
        </p:nvCxnSpPr>
        <p:spPr>
          <a:xfrm flipH="1">
            <a:off x="7740317" y="2466073"/>
            <a:ext cx="1390851" cy="47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CBF7B16B-2D8B-45AF-95C6-6A6BFA272F58}"/>
              </a:ext>
            </a:extLst>
          </p:cNvPr>
          <p:cNvCxnSpPr>
            <a:cxnSpLocks/>
          </p:cNvCxnSpPr>
          <p:nvPr/>
        </p:nvCxnSpPr>
        <p:spPr>
          <a:xfrm>
            <a:off x="9131168" y="2456049"/>
            <a:ext cx="964129" cy="502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0B4DF17-4328-4BA5-9D7F-09401260E6C6}"/>
              </a:ext>
            </a:extLst>
          </p:cNvPr>
          <p:cNvSpPr txBox="1"/>
          <p:nvPr/>
        </p:nvSpPr>
        <p:spPr>
          <a:xfrm>
            <a:off x="356134" y="2933302"/>
            <a:ext cx="1626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Номиналды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nominal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7B3B5E-943E-4957-BECB-275FC785ACC9}"/>
              </a:ext>
            </a:extLst>
          </p:cNvPr>
          <p:cNvSpPr txBox="1"/>
          <p:nvPr/>
        </p:nvSpPr>
        <p:spPr>
          <a:xfrm>
            <a:off x="2488132" y="2956560"/>
            <a:ext cx="1626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Ретті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ordinal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BBB407-203A-4855-959F-0EAAD543630D}"/>
              </a:ext>
            </a:extLst>
          </p:cNvPr>
          <p:cNvSpPr txBox="1"/>
          <p:nvPr/>
        </p:nvSpPr>
        <p:spPr>
          <a:xfrm>
            <a:off x="6776188" y="2933301"/>
            <a:ext cx="216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 шкаласы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 scale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DC6E3A-2A8D-4D68-999C-E432001AA660}"/>
              </a:ext>
            </a:extLst>
          </p:cNvPr>
          <p:cNvSpPr txBox="1"/>
          <p:nvPr/>
        </p:nvSpPr>
        <p:spPr>
          <a:xfrm>
            <a:off x="9437575" y="2944930"/>
            <a:ext cx="1626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шкала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interval scale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27" name="Group 13">
            <a:extLst>
              <a:ext uri="{FF2B5EF4-FFF2-40B4-BE49-F238E27FC236}">
                <a16:creationId xmlns:a16="http://schemas.microsoft.com/office/drawing/2014/main" id="{47D0BD68-7823-49EB-9492-C84BE4B04AEC}"/>
              </a:ext>
            </a:extLst>
          </p:cNvPr>
          <p:cNvGrpSpPr>
            <a:grpSpLocks/>
          </p:cNvGrpSpPr>
          <p:nvPr/>
        </p:nvGrpSpPr>
        <p:grpSpPr>
          <a:xfrm>
            <a:off x="7631230" y="3609264"/>
            <a:ext cx="2811780" cy="770231"/>
            <a:chOff x="4762" y="4762"/>
            <a:chExt cx="2811780" cy="917702"/>
          </a:xfrm>
        </p:grpSpPr>
        <p:sp>
          <p:nvSpPr>
            <p:cNvPr id="28" name="Graphic 14">
              <a:extLst>
                <a:ext uri="{FF2B5EF4-FFF2-40B4-BE49-F238E27FC236}">
                  <a16:creationId xmlns:a16="http://schemas.microsoft.com/office/drawing/2014/main" id="{3EB5A2DE-07BA-428C-89D3-6AC2ED074685}"/>
                </a:ext>
              </a:extLst>
            </p:cNvPr>
            <p:cNvSpPr/>
            <p:nvPr/>
          </p:nvSpPr>
          <p:spPr>
            <a:xfrm>
              <a:off x="4762" y="4762"/>
              <a:ext cx="2811780" cy="433705"/>
            </a:xfrm>
            <a:custGeom>
              <a:avLst/>
              <a:gdLst/>
              <a:ahLst/>
              <a:cxnLst/>
              <a:rect l="l" t="t" r="r" b="b"/>
              <a:pathLst>
                <a:path w="2811780" h="433705">
                  <a:moveTo>
                    <a:pt x="2811526" y="126"/>
                  </a:moveTo>
                  <a:lnTo>
                    <a:pt x="2805719" y="49797"/>
                  </a:lnTo>
                  <a:lnTo>
                    <a:pt x="2789181" y="95398"/>
                  </a:lnTo>
                  <a:lnTo>
                    <a:pt x="2763230" y="135627"/>
                  </a:lnTo>
                  <a:lnTo>
                    <a:pt x="2729185" y="169182"/>
                  </a:lnTo>
                  <a:lnTo>
                    <a:pt x="2688367" y="194762"/>
                  </a:lnTo>
                  <a:lnTo>
                    <a:pt x="2642095" y="211065"/>
                  </a:lnTo>
                  <a:lnTo>
                    <a:pt x="2591689" y="216788"/>
                  </a:lnTo>
                  <a:lnTo>
                    <a:pt x="1649095" y="216788"/>
                  </a:lnTo>
                  <a:lnTo>
                    <a:pt x="1598688" y="222512"/>
                  </a:lnTo>
                  <a:lnTo>
                    <a:pt x="1552416" y="238815"/>
                  </a:lnTo>
                  <a:lnTo>
                    <a:pt x="1511598" y="264395"/>
                  </a:lnTo>
                  <a:lnTo>
                    <a:pt x="1477553" y="297950"/>
                  </a:lnTo>
                  <a:lnTo>
                    <a:pt x="1451602" y="338179"/>
                  </a:lnTo>
                  <a:lnTo>
                    <a:pt x="1435064" y="383780"/>
                  </a:lnTo>
                  <a:lnTo>
                    <a:pt x="1429257" y="433450"/>
                  </a:lnTo>
                  <a:lnTo>
                    <a:pt x="1423451" y="383780"/>
                  </a:lnTo>
                  <a:lnTo>
                    <a:pt x="1406913" y="338179"/>
                  </a:lnTo>
                  <a:lnTo>
                    <a:pt x="1380962" y="297950"/>
                  </a:lnTo>
                  <a:lnTo>
                    <a:pt x="1346917" y="264395"/>
                  </a:lnTo>
                  <a:lnTo>
                    <a:pt x="1306099" y="238815"/>
                  </a:lnTo>
                  <a:lnTo>
                    <a:pt x="1259827" y="222512"/>
                  </a:lnTo>
                  <a:lnTo>
                    <a:pt x="1209421" y="216788"/>
                  </a:lnTo>
                  <a:lnTo>
                    <a:pt x="219963" y="216788"/>
                  </a:lnTo>
                  <a:lnTo>
                    <a:pt x="169550" y="211065"/>
                  </a:lnTo>
                  <a:lnTo>
                    <a:pt x="123260" y="194759"/>
                  </a:lnTo>
                  <a:lnTo>
                    <a:pt x="82417" y="169172"/>
                  </a:lnTo>
                  <a:lnTo>
                    <a:pt x="48345" y="135603"/>
                  </a:lnTo>
                  <a:lnTo>
                    <a:pt x="22369" y="95352"/>
                  </a:lnTo>
                  <a:lnTo>
                    <a:pt x="5813" y="4971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C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A4A7DD5D-5D22-416B-A231-B72B8D767209}"/>
                </a:ext>
              </a:extLst>
            </p:cNvPr>
            <p:cNvSpPr/>
            <p:nvPr/>
          </p:nvSpPr>
          <p:spPr>
            <a:xfrm>
              <a:off x="568388" y="364299"/>
              <a:ext cx="1827530" cy="558165"/>
            </a:xfrm>
            <a:custGeom>
              <a:avLst/>
              <a:gdLst/>
              <a:ahLst/>
              <a:cxnLst/>
              <a:rect l="l" t="t" r="r" b="b"/>
              <a:pathLst>
                <a:path w="1827530" h="558165">
                  <a:moveTo>
                    <a:pt x="510019" y="37846"/>
                  </a:moveTo>
                  <a:lnTo>
                    <a:pt x="496443" y="24257"/>
                  </a:lnTo>
                  <a:lnTo>
                    <a:pt x="47764" y="473049"/>
                  </a:lnTo>
                  <a:lnTo>
                    <a:pt x="76708" y="407289"/>
                  </a:lnTo>
                  <a:lnTo>
                    <a:pt x="78867" y="402463"/>
                  </a:lnTo>
                  <a:lnTo>
                    <a:pt x="76581" y="396875"/>
                  </a:lnTo>
                  <a:lnTo>
                    <a:pt x="71755" y="394716"/>
                  </a:lnTo>
                  <a:lnTo>
                    <a:pt x="67056" y="392557"/>
                  </a:lnTo>
                  <a:lnTo>
                    <a:pt x="61341" y="394843"/>
                  </a:lnTo>
                  <a:lnTo>
                    <a:pt x="59309" y="399669"/>
                  </a:lnTo>
                  <a:lnTo>
                    <a:pt x="0" y="534289"/>
                  </a:lnTo>
                  <a:lnTo>
                    <a:pt x="26797" y="522478"/>
                  </a:lnTo>
                  <a:lnTo>
                    <a:pt x="134620" y="474980"/>
                  </a:lnTo>
                  <a:lnTo>
                    <a:pt x="139204" y="473049"/>
                  </a:lnTo>
                  <a:lnTo>
                    <a:pt x="139395" y="473049"/>
                  </a:lnTo>
                  <a:lnTo>
                    <a:pt x="141732" y="467233"/>
                  </a:lnTo>
                  <a:lnTo>
                    <a:pt x="139573" y="462534"/>
                  </a:lnTo>
                  <a:lnTo>
                    <a:pt x="137414" y="457708"/>
                  </a:lnTo>
                  <a:lnTo>
                    <a:pt x="131826" y="455422"/>
                  </a:lnTo>
                  <a:lnTo>
                    <a:pt x="61239" y="486524"/>
                  </a:lnTo>
                  <a:lnTo>
                    <a:pt x="510019" y="37846"/>
                  </a:lnTo>
                  <a:close/>
                </a:path>
                <a:path w="1827530" h="558165">
                  <a:moveTo>
                    <a:pt x="1827149" y="558038"/>
                  </a:moveTo>
                  <a:lnTo>
                    <a:pt x="1821865" y="548005"/>
                  </a:lnTo>
                  <a:lnTo>
                    <a:pt x="1758696" y="427863"/>
                  </a:lnTo>
                  <a:lnTo>
                    <a:pt x="1756283" y="423164"/>
                  </a:lnTo>
                  <a:lnTo>
                    <a:pt x="1750568" y="421386"/>
                  </a:lnTo>
                  <a:lnTo>
                    <a:pt x="1745869" y="423926"/>
                  </a:lnTo>
                  <a:lnTo>
                    <a:pt x="1741170" y="426339"/>
                  </a:lnTo>
                  <a:lnTo>
                    <a:pt x="1739392" y="432054"/>
                  </a:lnTo>
                  <a:lnTo>
                    <a:pt x="1741805" y="436753"/>
                  </a:lnTo>
                  <a:lnTo>
                    <a:pt x="1775180" y="500176"/>
                  </a:lnTo>
                  <a:lnTo>
                    <a:pt x="1200023" y="0"/>
                  </a:lnTo>
                  <a:lnTo>
                    <a:pt x="1187577" y="14478"/>
                  </a:lnTo>
                  <a:lnTo>
                    <a:pt x="1762848" y="514743"/>
                  </a:lnTo>
                  <a:lnTo>
                    <a:pt x="1690243" y="488696"/>
                  </a:lnTo>
                  <a:lnTo>
                    <a:pt x="1684782" y="491236"/>
                  </a:lnTo>
                  <a:lnTo>
                    <a:pt x="1681226" y="501142"/>
                  </a:lnTo>
                  <a:lnTo>
                    <a:pt x="1683766" y="506603"/>
                  </a:lnTo>
                  <a:lnTo>
                    <a:pt x="1827149" y="558038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71C16A0-F2A2-4995-A781-4DC62A2E51F2}"/>
              </a:ext>
            </a:extLst>
          </p:cNvPr>
          <p:cNvSpPr txBox="1"/>
          <p:nvPr/>
        </p:nvSpPr>
        <p:spPr>
          <a:xfrm>
            <a:off x="6862814" y="4275035"/>
            <a:ext cx="216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Дискретті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discrete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2ADDA2-525B-438A-A295-A90490D285B6}"/>
              </a:ext>
            </a:extLst>
          </p:cNvPr>
          <p:cNvSpPr txBox="1"/>
          <p:nvPr/>
        </p:nvSpPr>
        <p:spPr>
          <a:xfrm>
            <a:off x="9437575" y="4327265"/>
            <a:ext cx="216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</a:p>
          <a:p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kk-KZ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33662B6-8341-41DA-B1F8-9ADAEF8B4578}"/>
              </a:ext>
            </a:extLst>
          </p:cNvPr>
          <p:cNvSpPr/>
          <p:nvPr/>
        </p:nvSpPr>
        <p:spPr>
          <a:xfrm>
            <a:off x="6776188" y="4992294"/>
            <a:ext cx="20598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Шотқа арналған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типтік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бүтін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мәндер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BEF3679-92C2-4FE7-9860-ADFC1DEFB8CE}"/>
              </a:ext>
            </a:extLst>
          </p:cNvPr>
          <p:cNvSpPr/>
          <p:nvPr/>
        </p:nvSpPr>
        <p:spPr>
          <a:xfrm>
            <a:off x="9254692" y="4973596"/>
            <a:ext cx="27865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 интервалдағы кез-келген мәндер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6DEE89C-456D-4BDE-B9CB-41DCCCF6B528}"/>
              </a:ext>
            </a:extLst>
          </p:cNvPr>
          <p:cNvSpPr/>
          <p:nvPr/>
        </p:nvSpPr>
        <p:spPr>
          <a:xfrm>
            <a:off x="173252" y="3594469"/>
            <a:ext cx="2263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Альтернативті </a:t>
            </a:r>
          </a:p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ретсіз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E6A136D-EA73-42AC-A95C-9D268CAB7F95}"/>
              </a:ext>
            </a:extLst>
          </p:cNvPr>
          <p:cNvSpPr/>
          <p:nvPr/>
        </p:nvSpPr>
        <p:spPr>
          <a:xfrm>
            <a:off x="2857101" y="3652968"/>
            <a:ext cx="1809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Альтернативті және ретті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6436DB46-722F-4C7E-B09C-8A8D3E6CD344}"/>
              </a:ext>
            </a:extLst>
          </p:cNvPr>
          <p:cNvCxnSpPr>
            <a:cxnSpLocks/>
          </p:cNvCxnSpPr>
          <p:nvPr/>
        </p:nvCxnSpPr>
        <p:spPr>
          <a:xfrm flipH="1" flipV="1">
            <a:off x="296784" y="5609075"/>
            <a:ext cx="6479404" cy="45919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899FD04-F574-4717-8357-555010F0B14E}"/>
              </a:ext>
            </a:extLst>
          </p:cNvPr>
          <p:cNvSpPr/>
          <p:nvPr/>
        </p:nvSpPr>
        <p:spPr>
          <a:xfrm>
            <a:off x="1376412" y="5678252"/>
            <a:ext cx="352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дәлдіктің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жоғалуы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15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C741A7-BB39-4C7B-BB37-744306104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BDFD48-814D-47CE-9F2E-9A7DB0774005}"/>
              </a:ext>
            </a:extLst>
          </p:cNvPr>
          <p:cNvSpPr/>
          <p:nvPr/>
        </p:nvSpPr>
        <p:spPr>
          <a:xfrm>
            <a:off x="952901" y="2627697"/>
            <a:ext cx="2136808" cy="8013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D02F21-A052-40C2-9E2B-9EA3990CDB77}"/>
              </a:ext>
            </a:extLst>
          </p:cNvPr>
          <p:cNvSpPr/>
          <p:nvPr/>
        </p:nvSpPr>
        <p:spPr>
          <a:xfrm>
            <a:off x="3994484" y="1826394"/>
            <a:ext cx="2117558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6CE74D-5151-4275-AD27-B48608BDF54B}"/>
              </a:ext>
            </a:extLst>
          </p:cNvPr>
          <p:cNvSpPr/>
          <p:nvPr/>
        </p:nvSpPr>
        <p:spPr>
          <a:xfrm>
            <a:off x="3994484" y="3769494"/>
            <a:ext cx="2117558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9EAB5EF-0604-4234-9D37-B05767472279}"/>
              </a:ext>
            </a:extLst>
          </p:cNvPr>
          <p:cNvSpPr/>
          <p:nvPr/>
        </p:nvSpPr>
        <p:spPr>
          <a:xfrm>
            <a:off x="7547810" y="4806215"/>
            <a:ext cx="4263190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 (мысалы: салмақ кг, бойы см)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0CE6623-EDBE-4276-A657-6BD65A652D53}"/>
              </a:ext>
            </a:extLst>
          </p:cNvPr>
          <p:cNvSpPr/>
          <p:nvPr/>
        </p:nvSpPr>
        <p:spPr>
          <a:xfrm>
            <a:off x="7547810" y="3488235"/>
            <a:ext cx="4263190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Дискретті (мысалы: бір жылда ауырған, яғни еңбекке жарамсыз күндер саны)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7AA4E2B-74F8-4E32-BA1C-5CC33CECF627}"/>
              </a:ext>
            </a:extLst>
          </p:cNvPr>
          <p:cNvSpPr/>
          <p:nvPr/>
        </p:nvSpPr>
        <p:spPr>
          <a:xfrm>
            <a:off x="7547810" y="2136226"/>
            <a:ext cx="4195000" cy="898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Реттік </a:t>
            </a:r>
          </a:p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(мысалы: ауру кезеңдері:жеңіл, орташа, ауыр)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1EA85C-E68C-486D-9A2F-B4D0F40C9AD1}"/>
              </a:ext>
            </a:extLst>
          </p:cNvPr>
          <p:cNvSpPr/>
          <p:nvPr/>
        </p:nvSpPr>
        <p:spPr>
          <a:xfrm>
            <a:off x="7547810" y="610963"/>
            <a:ext cx="4263190" cy="693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Номиналды  (мысалы: жынысы (ер, әйел)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EBA472C-5DCD-4433-A4D9-5CC2F2127792}"/>
              </a:ext>
            </a:extLst>
          </p:cNvPr>
          <p:cNvCxnSpPr>
            <a:cxnSpLocks/>
          </p:cNvCxnSpPr>
          <p:nvPr/>
        </p:nvCxnSpPr>
        <p:spPr>
          <a:xfrm flipV="1">
            <a:off x="3089709" y="2220428"/>
            <a:ext cx="904775" cy="814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B0B48B7-A369-4B1D-BB15-F994188DCC50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089709" y="3028349"/>
            <a:ext cx="1135782" cy="687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701F0AF-A177-41EF-9FCD-2586F30E2CA9}"/>
              </a:ext>
            </a:extLst>
          </p:cNvPr>
          <p:cNvCxnSpPr>
            <a:stCxn id="7" idx="0"/>
          </p:cNvCxnSpPr>
          <p:nvPr/>
        </p:nvCxnSpPr>
        <p:spPr>
          <a:xfrm flipV="1">
            <a:off x="5053263" y="3609474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9334F21-9F55-4BBF-A96D-EA359C8709BA}"/>
              </a:ext>
            </a:extLst>
          </p:cNvPr>
          <p:cNvCxnSpPr/>
          <p:nvPr/>
        </p:nvCxnSpPr>
        <p:spPr>
          <a:xfrm flipV="1">
            <a:off x="5048450" y="3348990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CD12EFA-E331-4BE1-9C1C-2ADA835FDAB6}"/>
              </a:ext>
            </a:extLst>
          </p:cNvPr>
          <p:cNvCxnSpPr/>
          <p:nvPr/>
        </p:nvCxnSpPr>
        <p:spPr>
          <a:xfrm flipV="1">
            <a:off x="5053263" y="3125003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A96FBB1-696B-4DC6-A4B4-37BC5059783A}"/>
              </a:ext>
            </a:extLst>
          </p:cNvPr>
          <p:cNvCxnSpPr/>
          <p:nvPr/>
        </p:nvCxnSpPr>
        <p:spPr>
          <a:xfrm flipV="1">
            <a:off x="5053262" y="2948338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CD5FDD2E-A200-4B61-8FBC-468B23BA9826}"/>
              </a:ext>
            </a:extLst>
          </p:cNvPr>
          <p:cNvCxnSpPr/>
          <p:nvPr/>
        </p:nvCxnSpPr>
        <p:spPr>
          <a:xfrm flipV="1">
            <a:off x="5048450" y="2714926"/>
            <a:ext cx="0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0D90EC35-6C8F-411C-9E9D-77DC4533CBDB}"/>
              </a:ext>
            </a:extLst>
          </p:cNvPr>
          <p:cNvCxnSpPr/>
          <p:nvPr/>
        </p:nvCxnSpPr>
        <p:spPr>
          <a:xfrm flipV="1">
            <a:off x="5051658" y="2515823"/>
            <a:ext cx="0" cy="153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4D223E72-5808-4720-B0A6-B1281755AFE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096000" y="957473"/>
            <a:ext cx="1451810" cy="1126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0CE6D01C-AB6E-4417-AADF-4123486AAF80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096000" y="2006397"/>
            <a:ext cx="1451810" cy="579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5FA06D30-A8AD-45FD-96F9-0121855AB2FF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6096000" y="3834745"/>
            <a:ext cx="1451810" cy="402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44DAC989-E78A-446B-AF18-54EC353D227A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6112042" y="4246505"/>
            <a:ext cx="1435768" cy="906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4F7F16F-089F-4F22-A6FF-AE02FEE3F6F9}"/>
              </a:ext>
            </a:extLst>
          </p:cNvPr>
          <p:cNvSpPr/>
          <p:nvPr/>
        </p:nvSpPr>
        <p:spPr>
          <a:xfrm>
            <a:off x="1018416" y="-115669"/>
            <a:ext cx="52783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 типтері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257456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24116" y="709667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Вариация –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жиынтықтың жеке бірліктерінің белгісі мәнінің ауытқуы, әртүрлі-лігі және өзгерілуі</a:t>
            </a:r>
            <a:r>
              <a:rPr lang="kk-KZ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732" y="1355998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Вариация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деп зерттелетін жиынтықтың кез-келген бірлігі белгісі мәнінің бір кезеңдегі және мезеттегі құбылмалылығын айтады.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83784" y="2009459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Вариация мәні: </a:t>
            </a:r>
          </a:p>
          <a:p>
            <a:pPr marL="285750" indent="-285750">
              <a:buFontTx/>
              <a:buChar char="-"/>
            </a:pP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Оның өзгеруі басқа өзгермелі белгілердің сол белгіге әсер ету деңгейін бағалауға мүмкіндік береді.</a:t>
            </a:r>
          </a:p>
          <a:p>
            <a:pPr marL="285750" indent="-285750">
              <a:buFontTx/>
              <a:buChar char="-"/>
            </a:pP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-ститистикалық модельдерді құруға қолданады.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16897" y="3789041"/>
            <a:ext cx="763315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Вариациялық қатардың негізгі белгіленулері: 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   варианта, зерттеліп отырған белгінің сандық өрнектелуі;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вариантаның жиілігі, оның вариация қатарда қайталану саны;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бақылаудың жалпы саны, таңдама көлемі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яғни, барлық жиіліктердің қосындысы,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айырмасы өлшемнің құлашы немесе ең үлкен және ең кіші вариа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цияның айырмасы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     қатардың құрамы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яғни, ең жоғарғы ең төменгі варианталардың айырымы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688284" y="4077073"/>
          <a:ext cx="32861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Формула" r:id="rId3" imgW="279360" imgH="228600" progId="Equation.3">
                  <p:embed/>
                </p:oleObj>
              </mc:Choice>
              <mc:Fallback>
                <p:oleObj name="Формула" r:id="rId3" imgW="279360" imgH="228600" progId="Equation.3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8284" y="4077073"/>
                        <a:ext cx="328612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711624" y="4365105"/>
          <a:ext cx="3302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Формула" r:id="rId5" imgW="279360" imgH="228600" progId="Equation.3">
                  <p:embed/>
                </p:oleObj>
              </mc:Choice>
              <mc:Fallback>
                <p:oleObj name="Формула" r:id="rId5" imgW="279360" imgH="228600" progId="Equation.3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624" y="4365105"/>
                        <a:ext cx="3302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2734949" y="4725144"/>
          <a:ext cx="28575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Формула" r:id="rId7" imgW="241200" imgH="139680" progId="Equation.3">
                  <p:embed/>
                </p:oleObj>
              </mc:Choice>
              <mc:Fallback>
                <p:oleObj name="Формула" r:id="rId7" imgW="241200" imgH="139680" progId="Equation.3">
                  <p:embed/>
                  <p:pic>
                    <p:nvPicPr>
                      <p:cNvPr id="12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4949" y="4725144"/>
                        <a:ext cx="28575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4439817" y="4921364"/>
          <a:ext cx="7524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Формула" r:id="rId9" imgW="634680" imgH="253800" progId="Equation.3">
                  <p:embed/>
                </p:oleObj>
              </mc:Choice>
              <mc:Fallback>
                <p:oleObj name="Формула" r:id="rId9" imgW="634680" imgH="253800" progId="Equation.3">
                  <p:embed/>
                  <p:pic>
                    <p:nvPicPr>
                      <p:cNvPr id="13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9817" y="4921364"/>
                        <a:ext cx="75247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2631601" y="5229200"/>
          <a:ext cx="825500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Формула" r:id="rId11" imgW="698400" imgH="228600" progId="Equation.3">
                  <p:embed/>
                </p:oleObj>
              </mc:Choice>
              <mc:Fallback>
                <p:oleObj name="Формула" r:id="rId11" imgW="698400" imgH="228600" progId="Equation.3">
                  <p:embed/>
                  <p:pic>
                    <p:nvPicPr>
                      <p:cNvPr id="14" name="Объект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1601" y="5229200"/>
                        <a:ext cx="825500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2866877" y="5805264"/>
          <a:ext cx="300038" cy="21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Формула" r:id="rId13" imgW="253800" imgH="164880" progId="Equation.3">
                  <p:embed/>
                </p:oleObj>
              </mc:Choice>
              <mc:Fallback>
                <p:oleObj name="Формула" r:id="rId13" imgW="253800" imgH="164880" progId="Equation.3">
                  <p:embed/>
                  <p:pic>
                    <p:nvPicPr>
                      <p:cNvPr id="15" name="Объект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6877" y="5805264"/>
                        <a:ext cx="300038" cy="211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4583833" y="6021288"/>
          <a:ext cx="11398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Формула" r:id="rId15" imgW="965160" imgH="228600" progId="Equation.3">
                  <p:embed/>
                </p:oleObj>
              </mc:Choice>
              <mc:Fallback>
                <p:oleObj name="Формула" r:id="rId15" imgW="965160" imgH="228600" progId="Equation.3">
                  <p:embed/>
                  <p:pic>
                    <p:nvPicPr>
                      <p:cNvPr id="16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833" y="6021288"/>
                        <a:ext cx="11398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515732" y="3155287"/>
            <a:ext cx="8014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Вариациялық қатарлар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зерттелетін белгінің сандық мөлшерін жоғарлату немесе төмендету ретімен орналастыру.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2630400" y="5229200"/>
          <a:ext cx="825500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Формула" r:id="rId17" imgW="698400" imgH="228600" progId="Equation.3">
                  <p:embed/>
                </p:oleObj>
              </mc:Choice>
              <mc:Fallback>
                <p:oleObj name="Формула" r:id="rId17" imgW="698400" imgH="228600" progId="Equation.3">
                  <p:embed/>
                  <p:pic>
                    <p:nvPicPr>
                      <p:cNvPr id="17" name="Объект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0400" y="5229200"/>
                        <a:ext cx="825500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5087888" y="5445225"/>
          <a:ext cx="546100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Формула" r:id="rId18" imgW="406080" imgH="228600" progId="Equation.3">
                  <p:embed/>
                </p:oleObj>
              </mc:Choice>
              <mc:Fallback>
                <p:oleObj name="Формула" r:id="rId18" imgW="406080" imgH="2286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888" y="5445225"/>
                        <a:ext cx="546100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5663952" y="5445225"/>
          <a:ext cx="444500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Формула" r:id="rId20" imgW="330120" imgH="215640" progId="Equation.3">
                  <p:embed/>
                </p:oleObj>
              </mc:Choice>
              <mc:Fallback>
                <p:oleObj name="Формула" r:id="rId20" imgW="330120" imgH="215640" progId="Equation.3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3952" y="5445225"/>
                        <a:ext cx="444500" cy="31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849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744636" y="1591376"/>
            <a:ext cx="1919317" cy="542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Орташа шамалар: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37757" y="1522208"/>
            <a:ext cx="2389095" cy="61206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Құрылымдық орташа шамалар: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36141" y="4208391"/>
            <a:ext cx="2736304" cy="3600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 көрсеткіштері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37756" y="4188493"/>
            <a:ext cx="2791832" cy="3600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Асимметрия және эксцесс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75920" y="2492896"/>
            <a:ext cx="2304256" cy="1224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Вариациялық қатарларды талдау көрсеткіштері</a:t>
            </a:r>
          </a:p>
          <a:p>
            <a:pPr algn="ctr"/>
            <a:r>
              <a:rPr lang="kk-KZ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4 топқа бөлінеді:</a:t>
            </a:r>
            <a:endParaRPr lang="ru-RU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14375" y="260648"/>
            <a:ext cx="2579839" cy="75324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Арифметикалық және   квадраттық орташа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004211" y="330422"/>
            <a:ext cx="1656184" cy="4732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Мода, медиана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56120" y="5013176"/>
            <a:ext cx="3731968" cy="85261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Дисперсия , орташа квадраттық ауытқу, вариация коэффициенттері, вариация өлшемі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>
            <a:stCxn id="12" idx="1"/>
            <a:endCxn id="8" idx="2"/>
          </p:cNvCxnSpPr>
          <p:nvPr/>
        </p:nvCxnSpPr>
        <p:spPr>
          <a:xfrm flipH="1" flipV="1">
            <a:off x="4704294" y="2134276"/>
            <a:ext cx="671626" cy="970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endCxn id="10" idx="0"/>
          </p:cNvCxnSpPr>
          <p:nvPr/>
        </p:nvCxnSpPr>
        <p:spPr>
          <a:xfrm flipH="1">
            <a:off x="4704294" y="3144377"/>
            <a:ext cx="659685" cy="10640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8" idx="0"/>
          </p:cNvCxnSpPr>
          <p:nvPr/>
        </p:nvCxnSpPr>
        <p:spPr>
          <a:xfrm flipV="1">
            <a:off x="4704294" y="1013892"/>
            <a:ext cx="0" cy="577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12" idx="3"/>
            <a:endCxn id="9" idx="2"/>
          </p:cNvCxnSpPr>
          <p:nvPr/>
        </p:nvCxnSpPr>
        <p:spPr>
          <a:xfrm flipV="1">
            <a:off x="7680176" y="2134276"/>
            <a:ext cx="1152128" cy="970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1" idx="0"/>
            <a:endCxn id="12" idx="3"/>
          </p:cNvCxnSpPr>
          <p:nvPr/>
        </p:nvCxnSpPr>
        <p:spPr>
          <a:xfrm flipH="1" flipV="1">
            <a:off x="7680176" y="3104965"/>
            <a:ext cx="1353496" cy="1083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10" idx="2"/>
            <a:endCxn id="16" idx="0"/>
          </p:cNvCxnSpPr>
          <p:nvPr/>
        </p:nvCxnSpPr>
        <p:spPr>
          <a:xfrm>
            <a:off x="4704294" y="4568431"/>
            <a:ext cx="317811" cy="4447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9" idx="0"/>
          </p:cNvCxnSpPr>
          <p:nvPr/>
        </p:nvCxnSpPr>
        <p:spPr>
          <a:xfrm flipH="1" flipV="1">
            <a:off x="8832304" y="801881"/>
            <a:ext cx="1" cy="720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553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http://lib.kstu.kz:8300/tb/books/2018/VM/Mahmetova/%D0%A2%D0%B5%D0%BE%D1%80%D0%B8%D1%8F/1.1.files/image018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45804" y="160339"/>
            <a:ext cx="7870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Вариация өлшемі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деп белгінің ауытқушылығын көрсететін абсолюттік және қатысты көрсеткіштерді айтады.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5804" y="831197"/>
            <a:ext cx="8014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Вариация коэффициенті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 бұл вариациялық қатардың өзгергіштігінің салыс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тырмалы өлшемі.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72426" y="1810244"/>
            <a:ext cx="7870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коэффициенті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(C)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–орта квадраттық ауытқудың орта арифметикалық шамаға пайыздық қатынасы тең: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44333" y="3068961"/>
            <a:ext cx="7870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Вариациялық ауқымды -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белгі мәнінің үлкені және кішісі арасындағы әртүрлілігі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55286" y="4005065"/>
            <a:ext cx="8014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Жиынтықтағы варианталарды зерттеу үшін, оларды вариациялық қатарлар ретінде жазады.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75367" y="4779505"/>
            <a:ext cx="8014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Вариациялық қатардағы ең көп кездесетін вариантаны 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мода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деп аталады.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54627" y="5157192"/>
            <a:ext cx="8014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Вариациялық қатардың ортасында орналасқан варианта 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медиана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аталады.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45804" y="5805264"/>
            <a:ext cx="743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Мода         , ал медиана            белгілерімен белгіленеді.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3287688" y="5847055"/>
          <a:ext cx="28575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Формула" r:id="rId3" imgW="241200" imgH="228600" progId="Equation.3">
                  <p:embed/>
                </p:oleObj>
              </mc:Choice>
              <mc:Fallback>
                <p:oleObj name="Формула" r:id="rId3" imgW="241200" imgH="228600" progId="Equation.3">
                  <p:embed/>
                  <p:pic>
                    <p:nvPicPr>
                      <p:cNvPr id="18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5847055"/>
                        <a:ext cx="28575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5015880" y="5805265"/>
          <a:ext cx="2857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Формула" r:id="rId5" imgW="241200" imgH="228600" progId="Equation.3">
                  <p:embed/>
                </p:oleObj>
              </mc:Choice>
              <mc:Fallback>
                <p:oleObj name="Формула" r:id="rId5" imgW="241200" imgH="2286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5805265"/>
                        <a:ext cx="285750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655841" y="2348880"/>
          <a:ext cx="108108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Формула" r:id="rId7" imgW="914400" imgH="406080" progId="Equation.3">
                  <p:embed/>
                </p:oleObj>
              </mc:Choice>
              <mc:Fallback>
                <p:oleObj name="Формула" r:id="rId7" imgW="914400" imgH="406080" progId="Equation.3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5841" y="2348880"/>
                        <a:ext cx="1081087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726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http://lib.kstu.kz:8300/tb/books/2018/VM/Mahmetova/%D0%A2%D0%B5%D0%BE%D1%80%D0%B8%D1%8F/1.1.files/image018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988496" y="5013176"/>
            <a:ext cx="1475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варианталар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17229" y="2893586"/>
            <a:ext cx="5274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Егер  таңдама вариациялық қатармен берілсе, онда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287688" y="3451226"/>
          <a:ext cx="5985510" cy="914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6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7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77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х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…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7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…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Rectangle 50"/>
          <p:cNvSpPr>
            <a:spLocks noChangeArrowheads="1"/>
          </p:cNvSpPr>
          <p:nvPr/>
        </p:nvSpPr>
        <p:spPr bwMode="auto">
          <a:xfrm>
            <a:off x="3716339" y="34951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/>
        </p:nvGraphicFramePr>
        <p:xfrm>
          <a:off x="4872038" y="3497264"/>
          <a:ext cx="328612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2" name="Формула" r:id="rId3" imgW="279360" imgH="215640" progId="Equation.3">
                  <p:embed/>
                </p:oleObj>
              </mc:Choice>
              <mc:Fallback>
                <p:oleObj name="Формула" r:id="rId3" imgW="279360" imgH="215640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8" y="3497264"/>
                        <a:ext cx="328612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/>
          <p:cNvGraphicFramePr>
            <a:graphicFrameLocks noChangeAspect="1"/>
          </p:cNvGraphicFramePr>
          <p:nvPr/>
        </p:nvGraphicFramePr>
        <p:xfrm>
          <a:off x="6127750" y="3538539"/>
          <a:ext cx="3429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3" name="Формула" r:id="rId5" imgW="291960" imgH="215640" progId="Equation.3">
                  <p:embed/>
                </p:oleObj>
              </mc:Choice>
              <mc:Fallback>
                <p:oleObj name="Формула" r:id="rId5" imgW="291960" imgH="215640" progId="Equation.3">
                  <p:embed/>
                  <p:pic>
                    <p:nvPicPr>
                      <p:cNvPr id="26" name="Объект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0" y="3538539"/>
                        <a:ext cx="342900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/>
        </p:nvGraphicFramePr>
        <p:xfrm>
          <a:off x="8458200" y="3475039"/>
          <a:ext cx="342900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4" name="Формула" r:id="rId7" imgW="291960" imgH="228600" progId="Equation.3">
                  <p:embed/>
                </p:oleObj>
              </mc:Choice>
              <mc:Fallback>
                <p:oleObj name="Формула" r:id="rId7" imgW="291960" imgH="228600" progId="Equation.3">
                  <p:embed/>
                  <p:pic>
                    <p:nvPicPr>
                      <p:cNvPr id="24" name="Объект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3475039"/>
                        <a:ext cx="342900" cy="30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4921250" y="3916363"/>
          <a:ext cx="179388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5" name="Формула" r:id="rId9" imgW="152280" imgH="215640" progId="Equation.3">
                  <p:embed/>
                </p:oleObj>
              </mc:Choice>
              <mc:Fallback>
                <p:oleObj name="Формула" r:id="rId9" imgW="152280" imgH="215640" progId="Equation.3">
                  <p:embed/>
                  <p:pic>
                    <p:nvPicPr>
                      <p:cNvPr id="28" name="Объект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0" y="3916363"/>
                        <a:ext cx="179388" cy="28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Объект 28"/>
          <p:cNvGraphicFramePr>
            <a:graphicFrameLocks noChangeAspect="1"/>
          </p:cNvGraphicFramePr>
          <p:nvPr/>
        </p:nvGraphicFramePr>
        <p:xfrm>
          <a:off x="6161089" y="3908426"/>
          <a:ext cx="193675" cy="28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6" name="Формула" r:id="rId11" imgW="164880" imgH="215640" progId="Equation.3">
                  <p:embed/>
                </p:oleObj>
              </mc:Choice>
              <mc:Fallback>
                <p:oleObj name="Формула" r:id="rId11" imgW="164880" imgH="215640" progId="Equation.3">
                  <p:embed/>
                  <p:pic>
                    <p:nvPicPr>
                      <p:cNvPr id="29" name="Объект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1089" y="3908426"/>
                        <a:ext cx="193675" cy="28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Объект 30"/>
          <p:cNvGraphicFramePr>
            <a:graphicFrameLocks noChangeAspect="1"/>
          </p:cNvGraphicFramePr>
          <p:nvPr/>
        </p:nvGraphicFramePr>
        <p:xfrm>
          <a:off x="8489951" y="3917951"/>
          <a:ext cx="20796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7" name="Формула" r:id="rId13" imgW="177480" imgH="228600" progId="Equation.3">
                  <p:embed/>
                </p:oleObj>
              </mc:Choice>
              <mc:Fallback>
                <p:oleObj name="Формула" r:id="rId13" imgW="177480" imgH="228600" progId="Equation.3">
                  <p:embed/>
                  <p:pic>
                    <p:nvPicPr>
                      <p:cNvPr id="31" name="Объект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9951" y="3917951"/>
                        <a:ext cx="207963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4298144" y="4974035"/>
            <a:ext cx="11705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мұндағы: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2935289" y="4459288"/>
          <a:ext cx="1139825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8" name="Формула" r:id="rId15" imgW="965160" imgH="609480" progId="Equation.3">
                  <p:embed/>
                </p:oleObj>
              </mc:Choice>
              <mc:Fallback>
                <p:oleObj name="Формула" r:id="rId15" imgW="965160" imgH="609480" progId="Equation.3">
                  <p:embed/>
                  <p:pic>
                    <p:nvPicPr>
                      <p:cNvPr id="33" name="Объект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5289" y="4459288"/>
                        <a:ext cx="1139825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/>
          <p:cNvGraphicFramePr>
            <a:graphicFrameLocks noChangeAspect="1"/>
          </p:cNvGraphicFramePr>
          <p:nvPr/>
        </p:nvGraphicFramePr>
        <p:xfrm>
          <a:off x="5519937" y="5047824"/>
          <a:ext cx="328613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9" name="Формула" r:id="rId17" imgW="279400" imgH="228600" progId="Equation.3">
                  <p:embed/>
                </p:oleObj>
              </mc:Choice>
              <mc:Fallback>
                <p:oleObj name="Формула" r:id="rId17" imgW="279400" imgH="228600" progId="Equation.3">
                  <p:embed/>
                  <p:pic>
                    <p:nvPicPr>
                      <p:cNvPr id="34" name="Объект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9937" y="5047824"/>
                        <a:ext cx="328613" cy="30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Объект 35"/>
          <p:cNvGraphicFramePr>
            <a:graphicFrameLocks noChangeAspect="1"/>
          </p:cNvGraphicFramePr>
          <p:nvPr/>
        </p:nvGraphicFramePr>
        <p:xfrm>
          <a:off x="5473864" y="5382509"/>
          <a:ext cx="32861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" name="Формула" r:id="rId19" imgW="279360" imgH="228600" progId="Equation.3">
                  <p:embed/>
                </p:oleObj>
              </mc:Choice>
              <mc:Fallback>
                <p:oleObj name="Формула" r:id="rId19" imgW="279360" imgH="228600" progId="Equation.3">
                  <p:embed/>
                  <p:pic>
                    <p:nvPicPr>
                      <p:cNvPr id="36" name="Объект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3864" y="5382509"/>
                        <a:ext cx="328613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6023992" y="5382508"/>
            <a:ext cx="3359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варианталар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алмағы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жиілігі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38" name="Объект 37"/>
          <p:cNvGraphicFramePr>
            <a:graphicFrameLocks noChangeAspect="1"/>
          </p:cNvGraphicFramePr>
          <p:nvPr/>
        </p:nvGraphicFramePr>
        <p:xfrm>
          <a:off x="5430180" y="5824036"/>
          <a:ext cx="811212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" name="Формула" r:id="rId21" imgW="685800" imgH="253800" progId="Equation.3">
                  <p:embed/>
                </p:oleObj>
              </mc:Choice>
              <mc:Fallback>
                <p:oleObj name="Формула" r:id="rId21" imgW="685800" imgH="253800" progId="Equation.3">
                  <p:embed/>
                  <p:pic>
                    <p:nvPicPr>
                      <p:cNvPr id="38" name="Объект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0180" y="5824036"/>
                        <a:ext cx="811212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6312024" y="5805264"/>
            <a:ext cx="3359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таңдамалы көлемі.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538821" y="548680"/>
            <a:ext cx="78706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Арифметикалық таңдамалы орта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Белгінің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арифметикалық ортасы       деп варианталардың жалпы санына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таңдаманың көлеміне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қатынасын айтады, яғни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егер барлық варианталар әртүрлі болса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:  </a:t>
            </a:r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765425" y="1776413"/>
          <a:ext cx="915988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2" name="Формула" r:id="rId23" imgW="774360" imgH="609480" progId="Equation.3">
                  <p:embed/>
                </p:oleObj>
              </mc:Choice>
              <mc:Fallback>
                <p:oleObj name="Формула" r:id="rId23" imgW="774360" imgH="609480" progId="Equation.3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1776413"/>
                        <a:ext cx="915988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4511824" y="1638092"/>
            <a:ext cx="1116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мұндағы: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640764" y="1648037"/>
            <a:ext cx="3359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варианталар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белгі мәндері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640764" y="2200501"/>
            <a:ext cx="3359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таңдаманың көлемі.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6197455" y="1590109"/>
          <a:ext cx="328612" cy="427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3" name="Формула" r:id="rId25" imgW="279400" imgH="228600" progId="Equation.3">
                  <p:embed/>
                </p:oleObj>
              </mc:Choice>
              <mc:Fallback>
                <p:oleObj name="Формула" r:id="rId25" imgW="279400" imgH="22860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455" y="1590109"/>
                        <a:ext cx="328612" cy="4272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5895573" y="2103386"/>
          <a:ext cx="8112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" name="Формула" r:id="rId26" imgW="685800" imgH="431800" progId="Equation.3">
                  <p:embed/>
                </p:oleObj>
              </mc:Choice>
              <mc:Fallback>
                <p:oleObj name="Формула" r:id="rId26" imgW="685800" imgH="431800" progId="Equation.3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573" y="2103386"/>
                        <a:ext cx="811212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9528423" y="548681"/>
          <a:ext cx="2857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5" name="Формула" r:id="rId28" imgW="241195" imgH="241195" progId="Equation.3">
                  <p:embed/>
                </p:oleObj>
              </mc:Choice>
              <mc:Fallback>
                <p:oleObj name="Формула" r:id="rId28" imgW="241195" imgH="241195" progId="Equation.3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8423" y="548681"/>
                        <a:ext cx="28575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824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http://lib.kstu.kz:8300/tb/books/2018/VM/Mahmetova/%D0%A2%D0%B5%D0%BE%D1%80%D0%B8%D1%8F/1.1.files/image018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571330" y="1196752"/>
          <a:ext cx="2195513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6" name="Формула" r:id="rId4" imgW="1866600" imgH="228600" progId="Equation.3">
                  <p:embed/>
                </p:oleObj>
              </mc:Choice>
              <mc:Fallback>
                <p:oleObj name="Формула" r:id="rId4" imgW="1866600" imgH="228600" progId="Equation.3">
                  <p:embed/>
                  <p:pic>
                    <p:nvPicPr>
                      <p:cNvPr id="11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330" y="1196752"/>
                        <a:ext cx="2195513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4769845" y="1124744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онда бұл үйлестіру үшін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43991" y="44624"/>
            <a:ext cx="1166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u="sng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Медиана </a:t>
            </a:r>
            <a:endParaRPr lang="ru-RU" u="sng" dirty="0">
              <a:ln/>
              <a:solidFill>
                <a:srgbClr val="C00000"/>
              </a:solidFill>
            </a:endParaRPr>
          </a:p>
        </p:txBody>
      </p:sp>
      <p:sp>
        <p:nvSpPr>
          <p:cNvPr id="19" name="Rectangle 50"/>
          <p:cNvSpPr>
            <a:spLocks noChangeArrowheads="1"/>
          </p:cNvSpPr>
          <p:nvPr/>
        </p:nvSpPr>
        <p:spPr bwMode="auto">
          <a:xfrm>
            <a:off x="3716339" y="34951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4" name="Объект 33"/>
          <p:cNvGraphicFramePr>
            <a:graphicFrameLocks noChangeAspect="1"/>
          </p:cNvGraphicFramePr>
          <p:nvPr/>
        </p:nvGraphicFramePr>
        <p:xfrm>
          <a:off x="8936410" y="1126587"/>
          <a:ext cx="255935" cy="34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" name="Формула" r:id="rId6" imgW="190440" imgH="228600" progId="Equation.3">
                  <p:embed/>
                </p:oleObj>
              </mc:Choice>
              <mc:Fallback>
                <p:oleObj name="Формула" r:id="rId6" imgW="190440" imgH="228600" progId="Equation.3">
                  <p:embed/>
                  <p:pic>
                    <p:nvPicPr>
                      <p:cNvPr id="34" name="Объект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6410" y="1126587"/>
                        <a:ext cx="255935" cy="34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2903123" y="783288"/>
            <a:ext cx="6546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Егер белгінің өзгеруші мәндері тақ болса, өсу ретімен орналасса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36" name="Объект 35"/>
          <p:cNvGraphicFramePr>
            <a:graphicFrameLocks noChangeAspect="1"/>
          </p:cNvGraphicFramePr>
          <p:nvPr/>
        </p:nvGraphicFramePr>
        <p:xfrm>
          <a:off x="3438856" y="2030508"/>
          <a:ext cx="4032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8" name="Формула" r:id="rId8" imgW="342720" imgH="177480" progId="Equation.3">
                  <p:embed/>
                </p:oleObj>
              </mc:Choice>
              <mc:Fallback>
                <p:oleObj name="Формула" r:id="rId8" imgW="342720" imgH="177480" progId="Equation.3">
                  <p:embed/>
                  <p:pic>
                    <p:nvPicPr>
                      <p:cNvPr id="36" name="Объект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856" y="2030508"/>
                        <a:ext cx="4032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9192345" y="1124744"/>
            <a:ext cx="15249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варианта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ы-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709756" y="1126587"/>
            <a:ext cx="1368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медианасы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3568178" y="145668"/>
          <a:ext cx="471487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9" name="Формула" r:id="rId10" imgW="380880" imgH="228600" progId="Equation.3">
                  <p:embed/>
                </p:oleObj>
              </mc:Choice>
              <mc:Fallback>
                <p:oleObj name="Формула" r:id="rId10" imgW="380880" imgH="22860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178" y="145668"/>
                        <a:ext cx="471487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Объект 39"/>
          <p:cNvGraphicFramePr>
            <a:graphicFrameLocks noChangeAspect="1"/>
          </p:cNvGraphicFramePr>
          <p:nvPr/>
        </p:nvGraphicFramePr>
        <p:xfrm>
          <a:off x="7369340" y="1219320"/>
          <a:ext cx="439738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0" name="Формула" r:id="rId12" imgW="355320" imgH="228600" progId="Equation.3">
                  <p:embed/>
                </p:oleObj>
              </mc:Choice>
              <mc:Fallback>
                <p:oleObj name="Формула" r:id="rId12" imgW="355320" imgH="228600" progId="Equation.3">
                  <p:embed/>
                  <p:pic>
                    <p:nvPicPr>
                      <p:cNvPr id="40" name="Объект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9340" y="1219320"/>
                        <a:ext cx="439738" cy="268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Объект 40"/>
          <p:cNvGraphicFramePr>
            <a:graphicFrameLocks noChangeAspect="1"/>
          </p:cNvGraphicFramePr>
          <p:nvPr/>
        </p:nvGraphicFramePr>
        <p:xfrm>
          <a:off x="3963151" y="1589333"/>
          <a:ext cx="706437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1" name="Формула" r:id="rId14" imgW="571320" imgH="241200" progId="Equation.3">
                  <p:embed/>
                </p:oleObj>
              </mc:Choice>
              <mc:Fallback>
                <p:oleObj name="Формула" r:id="rId14" imgW="571320" imgH="241200" progId="Equation.3">
                  <p:embed/>
                  <p:pic>
                    <p:nvPicPr>
                      <p:cNvPr id="41" name="Объект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3151" y="1589333"/>
                        <a:ext cx="706437" cy="28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Прямоугольник 41"/>
          <p:cNvSpPr/>
          <p:nvPr/>
        </p:nvSpPr>
        <p:spPr>
          <a:xfrm>
            <a:off x="4727848" y="1577289"/>
            <a:ext cx="936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өйткені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5663952" y="1577290"/>
          <a:ext cx="83185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2" name="Формула" r:id="rId16" imgW="672840" imgH="228600" progId="Equation.3">
                  <p:embed/>
                </p:oleObj>
              </mc:Choice>
              <mc:Fallback>
                <p:oleObj name="Формула" r:id="rId16" imgW="672840" imgH="228600" progId="Equation.3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3952" y="1577290"/>
                        <a:ext cx="831850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6603611" y="1577289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нен төменде жоғары да белгінің саны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997611" y="1970709"/>
            <a:ext cx="2178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мәндері орналасқан.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580042" y="1589333"/>
            <a:ext cx="1383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на тең, яғни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571330" y="1970709"/>
            <a:ext cx="826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бірдей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912398" y="2334340"/>
            <a:ext cx="2781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Варианта саны жұп болса,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5731150" y="2341017"/>
          <a:ext cx="208915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3" name="Формула" r:id="rId18" imgW="1777680" imgH="228600" progId="Equation.3">
                  <p:embed/>
                </p:oleObj>
              </mc:Choice>
              <mc:Fallback>
                <p:oleObj name="Формула" r:id="rId18" imgW="1777680" imgH="228600" progId="Equation.3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1150" y="2341017"/>
                        <a:ext cx="208915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Прямоугольник 49"/>
          <p:cNvSpPr/>
          <p:nvPr/>
        </p:nvSpPr>
        <p:spPr>
          <a:xfrm>
            <a:off x="7824192" y="2340041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онда бұл жиынтықты тең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559434" y="2710349"/>
            <a:ext cx="3031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екіге бөлетін медиана мәні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070343" y="2712561"/>
            <a:ext cx="464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аралығында болады. Бұл жағдайда медиана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191405" y="3081893"/>
            <a:ext cx="716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нің мәні осы екі вариантаның арифметикалық ортасы болады, яғни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2751666" y="3173597"/>
          <a:ext cx="439738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4" name="Формула" r:id="rId20" imgW="355320" imgH="228600" progId="Equation.3">
                  <p:embed/>
                </p:oleObj>
              </mc:Choice>
              <mc:Fallback>
                <p:oleObj name="Формула" r:id="rId20" imgW="355320" imgH="228600" progId="Equation.3">
                  <p:embed/>
                  <p:pic>
                    <p:nvPicPr>
                      <p:cNvPr id="54" name="Объект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1666" y="3173597"/>
                        <a:ext cx="439738" cy="268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3609232" y="3485933"/>
          <a:ext cx="1190625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5" name="Формула" r:id="rId22" imgW="965160" imgH="393480" progId="Equation.3">
                  <p:embed/>
                </p:oleObj>
              </mc:Choice>
              <mc:Fallback>
                <p:oleObj name="Формула" r:id="rId22" imgW="965160" imgH="393480" progId="Equation.3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9232" y="3485933"/>
                        <a:ext cx="1190625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Объект 59"/>
          <p:cNvGraphicFramePr>
            <a:graphicFrameLocks noChangeAspect="1"/>
          </p:cNvGraphicFramePr>
          <p:nvPr/>
        </p:nvGraphicFramePr>
        <p:xfrm>
          <a:off x="5377185" y="2753281"/>
          <a:ext cx="7175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6" name="Формула" r:id="rId24" imgW="609480" imgH="228600" progId="Equation.3">
                  <p:embed/>
                </p:oleObj>
              </mc:Choice>
              <mc:Fallback>
                <p:oleObj name="Формула" r:id="rId24" imgW="609480" imgH="228600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7185" y="2753281"/>
                        <a:ext cx="7175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Прямоугольник 48"/>
          <p:cNvSpPr/>
          <p:nvPr/>
        </p:nvSpPr>
        <p:spPr>
          <a:xfrm>
            <a:off x="2624661" y="3789040"/>
            <a:ext cx="1166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u="sng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Мода</a:t>
            </a:r>
            <a:endParaRPr lang="ru-RU" u="sng" dirty="0">
              <a:ln/>
              <a:solidFill>
                <a:srgbClr val="C00000"/>
              </a:solidFill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3310666" y="3895602"/>
          <a:ext cx="487362" cy="262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7" name="Формула" r:id="rId26" imgW="393480" imgH="228600" progId="Equation.3">
                  <p:embed/>
                </p:oleObj>
              </mc:Choice>
              <mc:Fallback>
                <p:oleObj name="Формула" r:id="rId26" imgW="393480" imgH="228600" progId="Equation.3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0666" y="3895602"/>
                        <a:ext cx="487362" cy="262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2580042" y="4163596"/>
            <a:ext cx="78167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Берілген варициялық қатардың ең жиі кездесетін вариантасын </a:t>
            </a:r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мода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дейміз. Басқаша айтқанда, ең жоғары жиілікке сәйкес варианта мәні мода болады.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571329" y="413956"/>
            <a:ext cx="6926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Жиындықты тең етіп екіге бөлетін белгі мәнін </a:t>
            </a:r>
            <a:r>
              <a:rPr lang="kk-KZ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медиана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деп атаймыз. </a:t>
            </a:r>
            <a:endParaRPr lang="ru-RU" dirty="0">
              <a:ln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571330" y="4941168"/>
            <a:ext cx="2084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u="sng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 құрамы.</a:t>
            </a:r>
            <a:endParaRPr lang="ru-RU" u="sng" dirty="0">
              <a:ln/>
              <a:solidFill>
                <a:srgbClr val="C000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732442" y="5310501"/>
            <a:ext cx="78167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Ауытқу сипаттамаларының ішіндегі ең қарапайым – </a:t>
            </a:r>
            <a:r>
              <a:rPr lang="kk-KZ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вариация құрамы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Мәні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белгінің максимум және минимум мәнінің айырымына тең: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68" name="Объект 67"/>
          <p:cNvGraphicFramePr>
            <a:graphicFrameLocks noChangeAspect="1"/>
          </p:cNvGraphicFramePr>
          <p:nvPr/>
        </p:nvGraphicFramePr>
        <p:xfrm>
          <a:off x="3251201" y="6099176"/>
          <a:ext cx="1114425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" name="Формула" r:id="rId28" imgW="901440" imgH="228600" progId="Equation.3">
                  <p:embed/>
                </p:oleObj>
              </mc:Choice>
              <mc:Fallback>
                <p:oleObj name="Формула" r:id="rId28" imgW="901440" imgH="228600" progId="Equation.3">
                  <p:embed/>
                  <p:pic>
                    <p:nvPicPr>
                      <p:cNvPr id="68" name="Объект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1" y="6099176"/>
                        <a:ext cx="1114425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883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43991" y="44624"/>
            <a:ext cx="1166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u="sng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4-мысал.</a:t>
            </a:r>
            <a:endParaRPr lang="ru-RU" u="sng" dirty="0">
              <a:ln/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5722" y="90791"/>
            <a:ext cx="72541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3, 3, 3, 4, 4, 5, 5, 5, 8, 12 сандар қатарының модасын, медиана және құлашын табыңыздар.</a:t>
            </a:r>
            <a:endParaRPr lang="ru-RU" dirty="0">
              <a:ln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34453" y="559157"/>
            <a:ext cx="10582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Шешуі: </a:t>
            </a:r>
            <a:endParaRPr lang="ru-RU" dirty="0">
              <a:ln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3699290" y="701775"/>
          <a:ext cx="2055812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0" name="Формула" r:id="rId3" imgW="1663560" imgH="228600" progId="Equation.3">
                  <p:embed/>
                </p:oleObj>
              </mc:Choice>
              <mc:Fallback>
                <p:oleObj name="Формула" r:id="rId3" imgW="1663560" imgH="22860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9290" y="701775"/>
                        <a:ext cx="2055812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6443636" y="1709635"/>
          <a:ext cx="738188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" name="Формула" r:id="rId5" imgW="596880" imgH="228600" progId="Equation.3">
                  <p:embed/>
                </p:oleObj>
              </mc:Choice>
              <mc:Fallback>
                <p:oleObj name="Формула" r:id="rId5" imgW="596880" imgH="228600" progId="Equation.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36" y="1709635"/>
                        <a:ext cx="738188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876626" y="659485"/>
            <a:ext cx="936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және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6687330" y="709214"/>
          <a:ext cx="62865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2" name="Формула" r:id="rId7" imgW="507960" imgH="228600" progId="Equation.3">
                  <p:embed/>
                </p:oleObj>
              </mc:Choice>
              <mc:Fallback>
                <p:oleObj name="Формула" r:id="rId7" imgW="507960" imgH="228600" progId="Equation.3">
                  <p:embed/>
                  <p:pic>
                    <p:nvPicPr>
                      <p:cNvPr id="11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7330" y="709214"/>
                        <a:ext cx="628650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7536161" y="659486"/>
          <a:ext cx="163353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3" name="Формула" r:id="rId9" imgW="1320480" imgH="228600" progId="Equation.3">
                  <p:embed/>
                </p:oleObj>
              </mc:Choice>
              <mc:Fallback>
                <p:oleObj name="Формула" r:id="rId9" imgW="1320480" imgH="228600" progId="Equation.3">
                  <p:embed/>
                  <p:pic>
                    <p:nvPicPr>
                      <p:cNvPr id="12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6161" y="659486"/>
                        <a:ext cx="1633537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65856" y="946177"/>
            <a:ext cx="1152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5-мысал.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49313" y="992344"/>
            <a:ext cx="7441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-2, -2, -2, 0, 1, 1, 2, 3, 3, 4, 4 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сандар қатарының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модасын, медиана және құлашын табыңыздар.</a:t>
            </a:r>
            <a:endParaRPr lang="ru-RU" dirty="0">
              <a:ln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72282" y="1610177"/>
            <a:ext cx="10582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Шешуі: </a:t>
            </a:r>
            <a:endParaRPr lang="ru-RU" dirty="0">
              <a:ln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3575722" y="1659906"/>
          <a:ext cx="2778125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" name="Формула" r:id="rId11" imgW="2247840" imgH="228600" progId="Equation.3">
                  <p:embed/>
                </p:oleObj>
              </mc:Choice>
              <mc:Fallback>
                <p:oleObj name="Формула" r:id="rId11" imgW="2247840" imgH="228600" progId="Equation.3">
                  <p:embed/>
                  <p:pic>
                    <p:nvPicPr>
                      <p:cNvPr id="16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722" y="1659906"/>
                        <a:ext cx="2778125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7283007" y="1659906"/>
          <a:ext cx="612775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5" name="Формула" r:id="rId13" imgW="495000" imgH="228600" progId="Equation.3">
                  <p:embed/>
                </p:oleObj>
              </mc:Choice>
              <mc:Fallback>
                <p:oleObj name="Формула" r:id="rId13" imgW="495000" imgH="228600" progId="Equation.3">
                  <p:embed/>
                  <p:pic>
                    <p:nvPicPr>
                      <p:cNvPr id="17" name="Объект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3007" y="1659906"/>
                        <a:ext cx="612775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2630784" y="2230163"/>
            <a:ext cx="617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№3.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25526" y="2141320"/>
            <a:ext cx="7434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13, 15, 13, 12, 12, 12, 13, 14, 13, 15, 13, 12, 12  сандар қатарының модасын, медиана және құлашын табыңыздар.</a:t>
            </a:r>
            <a:endParaRPr lang="ru-RU" dirty="0">
              <a:ln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28415" y="2646918"/>
            <a:ext cx="617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№4.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51765" y="2646919"/>
            <a:ext cx="7135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-4, -3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-2, -2, 0, 1, 1, 2, 3, 3,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3,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4, 4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, 5, 5, 10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сандар қатарының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модасын, медиана және құлашын табыңыздар.</a:t>
            </a:r>
            <a:endParaRPr lang="ru-RU" dirty="0">
              <a:ln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93150" y="3348578"/>
            <a:ext cx="617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№5.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47290" y="3247634"/>
            <a:ext cx="7413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Мектептің 50 оқушысының әрқайсысы тақтаға кез келген цифрды жазды. Нәтижесі келесі көрсетілген.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65857" y="6093297"/>
            <a:ext cx="7876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Берілген сандардың қайталануының үлестірім кестесін құрастырыңдар және таңдама көлемі мен модасын табыңыздар. 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82284" y="3955495"/>
          <a:ext cx="5988685" cy="2120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8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94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2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2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77"/>
          <p:cNvSpPr>
            <a:spLocks noChangeArrowheads="1"/>
          </p:cNvSpPr>
          <p:nvPr/>
        </p:nvSpPr>
        <p:spPr bwMode="auto">
          <a:xfrm>
            <a:off x="3714751" y="28315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10519" y="1860831"/>
            <a:ext cx="17426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Мысал: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65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58638" y="3861048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Түзілетін дисперсия: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2735" y="4365104"/>
            <a:ext cx="2957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Орташа квадраттық ауытқу: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5315369" y="3892540"/>
          <a:ext cx="1096962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" name="Формула" r:id="rId3" imgW="888840" imgH="393480" progId="Equation.3">
                  <p:embed/>
                </p:oleObj>
              </mc:Choice>
              <mc:Fallback>
                <p:oleObj name="Формула" r:id="rId3" imgW="888840" imgH="393480" progId="Equation.3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5369" y="3892540"/>
                        <a:ext cx="1096962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5879977" y="4445512"/>
          <a:ext cx="7985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" name="Формула" r:id="rId5" imgW="647640" imgH="253800" progId="Equation.3">
                  <p:embed/>
                </p:oleObj>
              </mc:Choice>
              <mc:Fallback>
                <p:oleObj name="Формула" r:id="rId5" imgW="647640" imgH="253800" progId="Equation.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9977" y="4445512"/>
                        <a:ext cx="798513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5670551" y="4797425"/>
          <a:ext cx="1141413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" name="Формула" r:id="rId7" imgW="965160" imgH="431640" progId="Equation.3">
                  <p:embed/>
                </p:oleObj>
              </mc:Choice>
              <mc:Fallback>
                <p:oleObj name="Формула" r:id="rId7" imgW="965160" imgH="431640" progId="Equation.3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0551" y="4797425"/>
                        <a:ext cx="1141413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622735" y="4797152"/>
            <a:ext cx="2957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 коэффициенті: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46030" y="1772817"/>
            <a:ext cx="79796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Белгі мәндерінің арифметикалық ортадан ауытқу квадраттары қосындысының арифметикалық ортасын </a:t>
            </a:r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таңдамалы дисперсия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деп айтамыз.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3309402" y="2419147"/>
          <a:ext cx="20843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" name="Формула" r:id="rId9" imgW="1688760" imgH="444240" progId="Equation.3">
                  <p:embed/>
                </p:oleObj>
              </mc:Choice>
              <mc:Fallback>
                <p:oleObj name="Формула" r:id="rId9" imgW="1688760" imgH="444240" progId="Equation.3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402" y="2419147"/>
                        <a:ext cx="20843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3258691" y="3296300"/>
          <a:ext cx="19272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" name="Формула" r:id="rId11" imgW="1562040" imgH="444240" progId="Equation.3">
                  <p:embed/>
                </p:oleObj>
              </mc:Choice>
              <mc:Fallback>
                <p:oleObj name="Формула" r:id="rId11" imgW="1562040" imgH="44424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8691" y="3296300"/>
                        <a:ext cx="1927225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783632" y="2926968"/>
            <a:ext cx="9850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немесе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22802" y="2544789"/>
            <a:ext cx="1835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өлшенген түрі,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82683" y="3429000"/>
            <a:ext cx="1224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жай түрі.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58638" y="367790"/>
            <a:ext cx="7786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Кездейсоқ шамамен оның математикалық  күтімі айырымының квадратының математикалық күтімін </a:t>
            </a:r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дисперсия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шашырау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дейді.</a:t>
            </a:r>
            <a:endParaRPr lang="ru-RU" dirty="0">
              <a:ln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04605" y="1036957"/>
            <a:ext cx="7431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Х кездейсоқ шамасының дисперсиясын </a:t>
            </a:r>
            <a:r>
              <a:rPr lang="en-US" dirty="0">
                <a:ln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 арқылы белгілесек, онда анықтама бойынша: 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6763589" y="1121997"/>
          <a:ext cx="439737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" name="Формула" r:id="rId13" imgW="355320" imgH="203040" progId="Equation.3">
                  <p:embed/>
                </p:oleObj>
              </mc:Choice>
              <mc:Fallback>
                <p:oleObj name="Формула" r:id="rId13" imgW="355320" imgH="20304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3589" y="1121997"/>
                        <a:ext cx="439737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4927652" y="1471327"/>
          <a:ext cx="1785937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0" name="Формула" r:id="rId15" imgW="1447560" imgH="241200" progId="Equation.3">
                  <p:embed/>
                </p:oleObj>
              </mc:Choice>
              <mc:Fallback>
                <p:oleObj name="Формула" r:id="rId15" imgW="1447560" imgH="241200" progId="Equation.3">
                  <p:embed/>
                  <p:pic>
                    <p:nvPicPr>
                      <p:cNvPr id="19" name="Объект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652" y="1471327"/>
                        <a:ext cx="1785937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543394" y="20438"/>
            <a:ext cx="1835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u="sng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Дисперсия</a:t>
            </a:r>
            <a:endParaRPr lang="ru-RU" u="sng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3714537" y="86042"/>
          <a:ext cx="439737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" name="Формула" r:id="rId17" imgW="355320" imgH="203040" progId="Equation.3">
                  <p:embed/>
                </p:oleObj>
              </mc:Choice>
              <mc:Fallback>
                <p:oleObj name="Формула" r:id="rId17" imgW="355320" imgH="203040" progId="Equation.3">
                  <p:embed/>
                  <p:pic>
                    <p:nvPicPr>
                      <p:cNvPr id="21" name="Объект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537" y="86042"/>
                        <a:ext cx="439737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2671062" y="5517232"/>
            <a:ext cx="17687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Ассимметрия: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679074" y="6093296"/>
            <a:ext cx="2957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Эксцесс:</a:t>
            </a:r>
            <a:endParaRPr lang="ru-RU" dirty="0">
              <a:ln/>
              <a:solidFill>
                <a:srgbClr val="C00000"/>
              </a:solidFill>
            </a:endParaRPr>
          </a:p>
        </p:txBody>
      </p:sp>
      <p:sp>
        <p:nvSpPr>
          <p:cNvPr id="5" name="Rectangle 34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4405344" y="5459011"/>
          <a:ext cx="12287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" name="Формула" r:id="rId18" imgW="1218671" imgH="482391" progId="Equation.3">
                  <p:embed/>
                </p:oleObj>
              </mc:Choice>
              <mc:Fallback>
                <p:oleObj name="Формула" r:id="rId18" imgW="1218671" imgH="482391" progId="Equation.3">
                  <p:embed/>
                  <p:pic>
                    <p:nvPicPr>
                      <p:cNvPr id="12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344" y="5459011"/>
                        <a:ext cx="12287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36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3820691" y="6069413"/>
          <a:ext cx="12382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3" name="Формула" r:id="rId20" imgW="1231366" imgH="482391" progId="Equation.3">
                  <p:embed/>
                </p:oleObj>
              </mc:Choice>
              <mc:Fallback>
                <p:oleObj name="Формула" r:id="rId20" imgW="1231366" imgH="482391" progId="Equation.3">
                  <p:embed/>
                  <p:pic>
                    <p:nvPicPr>
                      <p:cNvPr id="23" name="Объект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0691" y="6069413"/>
                        <a:ext cx="123825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65"/>
          <p:cNvSpPr>
            <a:spLocks noChangeArrowheads="1"/>
          </p:cNvSpPr>
          <p:nvPr/>
        </p:nvSpPr>
        <p:spPr bwMode="auto">
          <a:xfrm>
            <a:off x="1524001" y="3011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28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71664" y="2132856"/>
          <a:ext cx="60960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Дүкен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/>
                        <a:t>Сүт өнімінің бағасы </a:t>
                      </a:r>
                      <a:r>
                        <a:rPr lang="en-US" dirty="0"/>
                        <a:t>(</a:t>
                      </a:r>
                      <a:r>
                        <a:rPr lang="kk-KZ" dirty="0"/>
                        <a:t>теңгемен</a:t>
                      </a:r>
                      <a:r>
                        <a:rPr lang="en-US" dirty="0"/>
                        <a:t>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160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150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140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135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5.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150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140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711625" y="96411"/>
            <a:ext cx="108012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Мысалы:</a:t>
            </a:r>
            <a:endParaRPr lang="ru-RU" dirty="0">
              <a:ln/>
              <a:solidFill>
                <a:schemeClr val="accent3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50366" y="454134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Кестедегі мәліметтер бойынша дискреттік вариациялық қатар құру, қатардың негізгі көрсеткіштерін: арифметикалық орташа, дисперсия, орташа квадраттық ауытқу, мода, медиана, вариация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коэффициентін есептеңіздер.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23793" y="1484784"/>
            <a:ext cx="4076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Дүкенде сүт өнімінің бағалары белгілі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905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00491" y="135027"/>
            <a:ext cx="80675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Дискреттік вариациялық қатарды құру үшін, кестедегі мәліметтерді өсу немесе кему ретімен орналастырамыз: 130, 130, 130, 130, 135, 140, 140, 150, 150, 160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00490" y="1058356"/>
            <a:ext cx="80675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Дискреттік қатарды кесте ретінде анықтаймыз: берілген сүт өнімінің бағасы – варианта, оларды         белгілеп, өсу ретімен кестені толтырамыз, бірнеше кездесетін бағаны бір рет жазамыз. Кестенің екінші бағанына – жиіліктер,  үшінші бағанына жинақталған жиіліктерді жазамыз. Мысалы, 130 теңге сүт өнімнің бағасы - 4 дүкенде, қосындысы-4, ал  ал 135 теңге тұратын сүт өнімінің  бағасы -1 дүкенде, қосындысы – 5, ... .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4439816" y="1412777"/>
          <a:ext cx="37306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Формула" r:id="rId3" imgW="317160" imgH="228600" progId="Equation.3">
                  <p:embed/>
                </p:oleObj>
              </mc:Choice>
              <mc:Fallback>
                <p:oleObj name="Формула" r:id="rId3" imgW="317160" imgH="228600" progId="Equation.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9816" y="1412777"/>
                        <a:ext cx="373062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783633" y="3212977"/>
          <a:ext cx="7056785" cy="32086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2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2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2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228">
                <a:tc>
                  <a:txBody>
                    <a:bodyPr/>
                    <a:lstStyle/>
                    <a:p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Варианталар,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Жиіліктер,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Жинақталған жиіліктер,</a:t>
                      </a:r>
                    </a:p>
                    <a:p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130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4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4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135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5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140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2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7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150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2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9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160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Барлығы: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10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4151784" y="3212976"/>
          <a:ext cx="216024" cy="2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Формула" r:id="rId5" imgW="203112" imgH="228501" progId="Equation.3">
                  <p:embed/>
                </p:oleObj>
              </mc:Choice>
              <mc:Fallback>
                <p:oleObj name="Формула" r:id="rId5" imgW="203112" imgH="228501" progId="Equation.3">
                  <p:embed/>
                  <p:pic>
                    <p:nvPicPr>
                      <p:cNvPr id="16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784" y="3212976"/>
                        <a:ext cx="216024" cy="2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6430363" y="3212976"/>
          <a:ext cx="242317" cy="288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Формула" r:id="rId7" imgW="152334" imgH="228501" progId="Equation.3">
                  <p:embed/>
                </p:oleObj>
              </mc:Choice>
              <mc:Fallback>
                <p:oleObj name="Формула" r:id="rId7" imgW="152334" imgH="228501" progId="Equation.3">
                  <p:embed/>
                  <p:pic>
                    <p:nvPicPr>
                      <p:cNvPr id="17" name="Объект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0363" y="3212976"/>
                        <a:ext cx="242317" cy="2880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8760296" y="3284985"/>
          <a:ext cx="179388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name="Формула" r:id="rId9" imgW="152334" imgH="228501" progId="Equation.3">
                  <p:embed/>
                </p:oleObj>
              </mc:Choice>
              <mc:Fallback>
                <p:oleObj name="Формула" r:id="rId9" imgW="152334" imgH="228501" progId="Equation.3">
                  <p:embed/>
                  <p:pic>
                    <p:nvPicPr>
                      <p:cNvPr id="18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296" y="3284985"/>
                        <a:ext cx="179388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359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543622" y="116632"/>
            <a:ext cx="2904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Арифметикалық орташасы: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2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23"/>
          <p:cNvSpPr>
            <a:spLocks noChangeArrowheads="1"/>
          </p:cNvSpPr>
          <p:nvPr/>
        </p:nvSpPr>
        <p:spPr bwMode="auto">
          <a:xfrm>
            <a:off x="1524001" y="3011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25"/>
          <p:cNvSpPr>
            <a:spLocks noChangeArrowheads="1"/>
          </p:cNvSpPr>
          <p:nvPr/>
        </p:nvSpPr>
        <p:spPr bwMode="auto">
          <a:xfrm>
            <a:off x="1676401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855641" y="504826"/>
          <a:ext cx="60229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2" name="Формула" r:id="rId3" imgW="5994360" imgH="482400" progId="Equation.3">
                  <p:embed/>
                </p:oleObj>
              </mc:Choice>
              <mc:Fallback>
                <p:oleObj name="Формула" r:id="rId3" imgW="5994360" imgH="482400" progId="Equation.3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641" y="504826"/>
                        <a:ext cx="602297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26"/>
          <p:cNvSpPr>
            <a:spLocks noChangeArrowheads="1"/>
          </p:cNvSpPr>
          <p:nvPr/>
        </p:nvSpPr>
        <p:spPr bwMode="auto">
          <a:xfrm>
            <a:off x="1676401" y="4535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87402" y="1035120"/>
            <a:ext cx="1299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Дисперсия: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3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24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3071665" y="1916833"/>
          <a:ext cx="66960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3" name="Формула" r:id="rId5" imgW="6667500" imgH="393700" progId="Equation.3">
                  <p:embed/>
                </p:oleObj>
              </mc:Choice>
              <mc:Fallback>
                <p:oleObj name="Формула" r:id="rId5" imgW="6667500" imgH="393700" progId="Equation.3">
                  <p:embed/>
                  <p:pic>
                    <p:nvPicPr>
                      <p:cNvPr id="20" name="Объект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665" y="1916833"/>
                        <a:ext cx="66960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546918" y="2276872"/>
            <a:ext cx="3248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Орташа квадраттық ауытқу: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2783632" y="1428640"/>
          <a:ext cx="7289800" cy="472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" name="Формула" r:id="rId7" imgW="7289640" imgH="444240" progId="Equation.3">
                  <p:embed/>
                </p:oleObj>
              </mc:Choice>
              <mc:Fallback>
                <p:oleObj name="Формула" r:id="rId7" imgW="7289640" imgH="444240" progId="Equation.3">
                  <p:embed/>
                  <p:pic>
                    <p:nvPicPr>
                      <p:cNvPr id="23" name="Объект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632" y="1428640"/>
                        <a:ext cx="7289800" cy="472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5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260"/>
          <p:cNvSpPr>
            <a:spLocks noChangeArrowheads="1"/>
          </p:cNvSpPr>
          <p:nvPr/>
        </p:nvSpPr>
        <p:spPr bwMode="auto">
          <a:xfrm>
            <a:off x="1524001" y="725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263"/>
          <p:cNvSpPr>
            <a:spLocks noChangeArrowheads="1"/>
          </p:cNvSpPr>
          <p:nvPr/>
        </p:nvSpPr>
        <p:spPr bwMode="auto">
          <a:xfrm>
            <a:off x="1676401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5757480" y="2332951"/>
          <a:ext cx="181927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5" name="Формула" r:id="rId9" imgW="1815312" imgH="253890" progId="Equation.3">
                  <p:embed/>
                </p:oleObj>
              </mc:Choice>
              <mc:Fallback>
                <p:oleObj name="Формула" r:id="rId9" imgW="1815312" imgH="253890" progId="Equation.3">
                  <p:embed/>
                  <p:pic>
                    <p:nvPicPr>
                      <p:cNvPr id="28" name="Объект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7480" y="2332951"/>
                        <a:ext cx="1819275" cy="257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64"/>
          <p:cNvSpPr>
            <a:spLocks noChangeArrowheads="1"/>
          </p:cNvSpPr>
          <p:nvPr/>
        </p:nvSpPr>
        <p:spPr bwMode="auto">
          <a:xfrm>
            <a:off x="1676401" y="2249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591845" y="2691715"/>
            <a:ext cx="81750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Дискреттік қатар үшін </a:t>
            </a: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Мода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Медиана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анықтама бойынша мәні: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/>
        </p:nvGraphicFramePr>
        <p:xfrm>
          <a:off x="3028950" y="3063875"/>
          <a:ext cx="738188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6" name="Формула" r:id="rId11" imgW="622080" imgH="228600" progId="Equation.3">
                  <p:embed/>
                </p:oleObj>
              </mc:Choice>
              <mc:Fallback>
                <p:oleObj name="Формула" r:id="rId11" imgW="622080" imgH="228600" progId="Equation.3">
                  <p:embed/>
                  <p:pic>
                    <p:nvPicPr>
                      <p:cNvPr id="30" name="Объект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3063875"/>
                        <a:ext cx="738188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Объект 34"/>
          <p:cNvGraphicFramePr>
            <a:graphicFrameLocks noChangeAspect="1"/>
          </p:cNvGraphicFramePr>
          <p:nvPr/>
        </p:nvGraphicFramePr>
        <p:xfrm>
          <a:off x="3888499" y="3061048"/>
          <a:ext cx="857250" cy="511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7" name="Формула" r:id="rId13" imgW="723600" imgH="457200" progId="Equation.3">
                  <p:embed/>
                </p:oleObj>
              </mc:Choice>
              <mc:Fallback>
                <p:oleObj name="Формула" r:id="rId13" imgW="723600" imgH="45720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8499" y="3061048"/>
                        <a:ext cx="857250" cy="511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2577445" y="3376414"/>
            <a:ext cx="2390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 өлшемі: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27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279"/>
          <p:cNvSpPr>
            <a:spLocks noChangeArrowheads="1"/>
          </p:cNvSpPr>
          <p:nvPr/>
        </p:nvSpPr>
        <p:spPr bwMode="auto">
          <a:xfrm>
            <a:off x="1524001" y="-369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" name="Rectangle 281"/>
          <p:cNvSpPr>
            <a:spLocks noChangeArrowheads="1"/>
          </p:cNvSpPr>
          <p:nvPr/>
        </p:nvSpPr>
        <p:spPr bwMode="auto">
          <a:xfrm>
            <a:off x="1676401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282"/>
          <p:cNvSpPr>
            <a:spLocks noChangeArrowheads="1"/>
          </p:cNvSpPr>
          <p:nvPr/>
        </p:nvSpPr>
        <p:spPr bwMode="auto">
          <a:xfrm>
            <a:off x="1676401" y="1487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556400" y="3745746"/>
            <a:ext cx="2622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 коэффициенті: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29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" name="Объект 44"/>
          <p:cNvGraphicFramePr>
            <a:graphicFrameLocks noChangeAspect="1"/>
          </p:cNvGraphicFramePr>
          <p:nvPr/>
        </p:nvGraphicFramePr>
        <p:xfrm>
          <a:off x="5303913" y="3798112"/>
          <a:ext cx="30575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" name="Формула" r:id="rId15" imgW="3048000" imgH="431800" progId="Equation.3">
                  <p:embed/>
                </p:oleObj>
              </mc:Choice>
              <mc:Fallback>
                <p:oleObj name="Формула" r:id="rId15" imgW="3048000" imgH="431800" progId="Equation.3">
                  <p:embed/>
                  <p:pic>
                    <p:nvPicPr>
                      <p:cNvPr id="45" name="Объект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913" y="3798112"/>
                        <a:ext cx="3057525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292"/>
          <p:cNvSpPr>
            <a:spLocks noChangeArrowheads="1"/>
          </p:cNvSpPr>
          <p:nvPr/>
        </p:nvSpPr>
        <p:spPr bwMode="auto">
          <a:xfrm>
            <a:off x="1524001" y="243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639384" y="4115078"/>
            <a:ext cx="1531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Асимметрия: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577446" y="5517232"/>
            <a:ext cx="107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Эксцесс: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34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4655840" y="3517146"/>
          <a:ext cx="22098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9" name="Формула" r:id="rId17" imgW="2197100" imgH="228600" progId="Equation.3">
                  <p:embed/>
                </p:oleObj>
              </mc:Choice>
              <mc:Fallback>
                <p:oleObj name="Формула" r:id="rId17" imgW="2197100" imgH="228600" progId="Equation.3">
                  <p:embed/>
                  <p:pic>
                    <p:nvPicPr>
                      <p:cNvPr id="13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5840" y="3517146"/>
                        <a:ext cx="22098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47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37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375"/>
          <p:cNvSpPr>
            <a:spLocks noChangeArrowheads="1"/>
          </p:cNvSpPr>
          <p:nvPr/>
        </p:nvSpPr>
        <p:spPr bwMode="auto">
          <a:xfrm>
            <a:off x="1524001" y="3201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37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7" name="Rectangle 378"/>
          <p:cNvSpPr>
            <a:spLocks noChangeArrowheads="1"/>
          </p:cNvSpPr>
          <p:nvPr/>
        </p:nvSpPr>
        <p:spPr bwMode="auto">
          <a:xfrm>
            <a:off x="1524001" y="2630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Rectangle 390"/>
          <p:cNvSpPr>
            <a:spLocks noChangeArrowheads="1"/>
          </p:cNvSpPr>
          <p:nvPr/>
        </p:nvSpPr>
        <p:spPr bwMode="auto">
          <a:xfrm>
            <a:off x="1676401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9" name="Объект 48"/>
          <p:cNvGraphicFramePr>
            <a:graphicFrameLocks noChangeAspect="1"/>
          </p:cNvGraphicFramePr>
          <p:nvPr/>
        </p:nvGraphicFramePr>
        <p:xfrm>
          <a:off x="2687401" y="5013177"/>
          <a:ext cx="712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0" name="Формула" r:id="rId19" imgW="7099300" imgH="444500" progId="Equation.3">
                  <p:embed/>
                </p:oleObj>
              </mc:Choice>
              <mc:Fallback>
                <p:oleObj name="Формула" r:id="rId19" imgW="7099300" imgH="444500" progId="Equation.3">
                  <p:embed/>
                  <p:pic>
                    <p:nvPicPr>
                      <p:cNvPr id="49" name="Объект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401" y="5013177"/>
                        <a:ext cx="7124700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ectangle 391"/>
          <p:cNvSpPr>
            <a:spLocks noChangeArrowheads="1"/>
          </p:cNvSpPr>
          <p:nvPr/>
        </p:nvSpPr>
        <p:spPr bwMode="auto">
          <a:xfrm>
            <a:off x="1676401" y="4154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/>
        </p:nvGraphicFramePr>
        <p:xfrm>
          <a:off x="2724150" y="4484689"/>
          <a:ext cx="70485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1" name="Формула" r:id="rId21" imgW="7023100" imgH="508000" progId="Equation.3">
                  <p:embed/>
                </p:oleObj>
              </mc:Choice>
              <mc:Fallback>
                <p:oleObj name="Формула" r:id="rId21" imgW="7023100" imgH="508000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4484689"/>
                        <a:ext cx="704850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395"/>
          <p:cNvSpPr>
            <a:spLocks noChangeArrowheads="1"/>
          </p:cNvSpPr>
          <p:nvPr/>
        </p:nvSpPr>
        <p:spPr bwMode="auto">
          <a:xfrm>
            <a:off x="1676401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3" name="Объект 52"/>
          <p:cNvGraphicFramePr>
            <a:graphicFrameLocks noChangeAspect="1"/>
          </p:cNvGraphicFramePr>
          <p:nvPr/>
        </p:nvGraphicFramePr>
        <p:xfrm>
          <a:off x="3581400" y="5524037"/>
          <a:ext cx="70866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2" name="Формула" r:id="rId23" imgW="7061200" imgH="508000" progId="Equation.3">
                  <p:embed/>
                </p:oleObj>
              </mc:Choice>
              <mc:Fallback>
                <p:oleObj name="Формула" r:id="rId23" imgW="7061200" imgH="508000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524037"/>
                        <a:ext cx="7086600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396"/>
          <p:cNvSpPr>
            <a:spLocks noChangeArrowheads="1"/>
          </p:cNvSpPr>
          <p:nvPr/>
        </p:nvSpPr>
        <p:spPr bwMode="auto">
          <a:xfrm>
            <a:off x="1676401" y="4725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5" name="Rectangle 409"/>
          <p:cNvSpPr>
            <a:spLocks noChangeArrowheads="1"/>
          </p:cNvSpPr>
          <p:nvPr/>
        </p:nvSpPr>
        <p:spPr bwMode="auto">
          <a:xfrm>
            <a:off x="1828801" y="120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" name="Объект 55"/>
          <p:cNvGraphicFramePr>
            <a:graphicFrameLocks noChangeAspect="1"/>
          </p:cNvGraphicFramePr>
          <p:nvPr/>
        </p:nvGraphicFramePr>
        <p:xfrm>
          <a:off x="2687401" y="6165305"/>
          <a:ext cx="79438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3" name="Формула" r:id="rId25" imgW="7912100" imgH="444500" progId="Equation.3">
                  <p:embed/>
                </p:oleObj>
              </mc:Choice>
              <mc:Fallback>
                <p:oleObj name="Формула" r:id="rId25" imgW="7912100" imgH="444500" progId="Equation.3">
                  <p:embed/>
                  <p:pic>
                    <p:nvPicPr>
                      <p:cNvPr id="56" name="Объект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401" y="6165305"/>
                        <a:ext cx="7943850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Rectangle 410"/>
          <p:cNvSpPr>
            <a:spLocks noChangeArrowheads="1"/>
          </p:cNvSpPr>
          <p:nvPr/>
        </p:nvSpPr>
        <p:spPr bwMode="auto">
          <a:xfrm>
            <a:off x="1828801" y="567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50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3456384" y="2420889"/>
          <a:ext cx="6096000" cy="332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591944" y="5579948"/>
            <a:ext cx="1512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Варианталар</a:t>
            </a:r>
            <a:endParaRPr lang="ru-RU" dirty="0">
              <a:ln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2332206" y="3472495"/>
            <a:ext cx="1368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Жиіліктер</a:t>
            </a:r>
            <a:endParaRPr lang="ru-RU" dirty="0">
              <a:ln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39616" y="332656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Полигон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дискреттік және интервалдық қатарларды бейнелеуге арналған график. Координаталар жүйесінде Х бойымен варианталар, У бойымен жиіліктер алынады.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40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82930" y="188641"/>
            <a:ext cx="79775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Кумулята-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жинақталған жиіліктер қисығы. Координаталар жүйесінде Х бойымен варианталар, У бойымен жинақталған жиіліктер алынады.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59897" y="5725055"/>
            <a:ext cx="1596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/>
        </p:nvGraphicFramePr>
        <p:xfrm>
          <a:off x="3270080" y="134076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6200000">
            <a:off x="1640344" y="2924945"/>
            <a:ext cx="2511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Жинақталған жиіліктер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602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55496" y="260649"/>
            <a:ext cx="7801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Огива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кумулятаға керісінше, Х бойымен жинақталған жиіліктер, У бойымен варианталар алынады.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408038" y="141277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 rot="16200000">
            <a:off x="2098147" y="2746334"/>
            <a:ext cx="1596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83832" y="5696691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Жинақталған жиіліктер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624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582947" y="148683"/>
            <a:ext cx="8014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Вариациялық қатарлардың құрылымдық сипаттамасына: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мода, медиана, децили, квартили, перцентили жатады.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51608" y="836713"/>
            <a:ext cx="8014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Мода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– зерттелетін жиынтықта басқаларына қарағанда жиі кездесетін вариантаны айтады. 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Мысалы: Магазиннен сатып алушылардың сұранысқа алатын киім немесе аяқ киімнің размерін анықтау үшін жиі қолданылады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64211" y="2132856"/>
            <a:ext cx="8014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Дискреттік қатарда мода-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көп рет кездесетін белгіні айтады.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2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223"/>
          <p:cNvSpPr>
            <a:spLocks noChangeArrowheads="1"/>
          </p:cNvSpPr>
          <p:nvPr/>
        </p:nvSpPr>
        <p:spPr bwMode="auto">
          <a:xfrm>
            <a:off x="1524001" y="3011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25"/>
          <p:cNvSpPr>
            <a:spLocks noChangeArrowheads="1"/>
          </p:cNvSpPr>
          <p:nvPr/>
        </p:nvSpPr>
        <p:spPr bwMode="auto">
          <a:xfrm>
            <a:off x="1676401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226"/>
          <p:cNvSpPr>
            <a:spLocks noChangeArrowheads="1"/>
          </p:cNvSpPr>
          <p:nvPr/>
        </p:nvSpPr>
        <p:spPr bwMode="auto">
          <a:xfrm>
            <a:off x="1676401" y="4535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23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24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25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260"/>
          <p:cNvSpPr>
            <a:spLocks noChangeArrowheads="1"/>
          </p:cNvSpPr>
          <p:nvPr/>
        </p:nvSpPr>
        <p:spPr bwMode="auto">
          <a:xfrm>
            <a:off x="1524001" y="725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263"/>
          <p:cNvSpPr>
            <a:spLocks noChangeArrowheads="1"/>
          </p:cNvSpPr>
          <p:nvPr/>
        </p:nvSpPr>
        <p:spPr bwMode="auto">
          <a:xfrm>
            <a:off x="1676401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Rectangle 264"/>
          <p:cNvSpPr>
            <a:spLocks noChangeArrowheads="1"/>
          </p:cNvSpPr>
          <p:nvPr/>
        </p:nvSpPr>
        <p:spPr bwMode="auto">
          <a:xfrm>
            <a:off x="1676401" y="2249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71133" y="2502188"/>
            <a:ext cx="80705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Интервалды вариацияның қатарда моданы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есептеу үшін алдымен мода орналас-қан модальді интервалды анықтау, ал одан кейін белгінің модальді шамамен мәнін анықтау керек.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5029200" y="3163581"/>
          <a:ext cx="10668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Формула" r:id="rId3" imgW="901309" imgH="393529" progId="Equation.3">
                  <p:embed/>
                </p:oleObj>
              </mc:Choice>
              <mc:Fallback>
                <p:oleObj name="Формула" r:id="rId3" imgW="901309" imgH="393529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163581"/>
                        <a:ext cx="10668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177809" y="3240852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мұндағы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-қатардың мүшесінің саны.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27725" y="3789041"/>
            <a:ext cx="7953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Жұп сандағы реттелген қатардың 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медианасы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деп қатардың ортасында орналас-қан екі варианттың бірінің орташа арифметикалығын айтады.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71133" y="4509121"/>
            <a:ext cx="7798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Дискретті вариациалық қатардың медианасы жиынтық көлемінің ортасынан асатын жинақталған жиілігін суммасымен табылады.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99100" y="5155451"/>
            <a:ext cx="7632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Вариациялық қатардағы моданы және медиананы  тапқаннан кейін қатарды 4 бірдей , 10 және 100 бөлікке бөлетін бірліктердің белгісі мәнің табуға болады. Бұл шамаларды «децили», «квартили», «перцентили» деп атайды.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539868" y="692696"/>
            <a:ext cx="6044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Медиана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жиынтықты тең етіп екіге бөлетін белгінің мәні.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71514" y="1062028"/>
            <a:ext cx="7476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Квартили 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реттелген жиынтықты 4 бірдей бөлікке бөлетін белгінің мәні.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551940" y="1556792"/>
            <a:ext cx="6900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Децили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реттелген қатарды 10 бірдей бөлікке бөлетін белгінің мәні.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71513" y="1988840"/>
            <a:ext cx="6646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Перцентили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қатарды 100 бірдей бөлікке бөлетін белгінің мәні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74605" y="2358172"/>
            <a:ext cx="78418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Дискреттік вариациялық қатарда варианталар дискретті белгілер ретінде анықталады, ал интервалдық вариациялық қатарда варианталар үздіксіз белгілер ретінде анықталады.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39868" y="3281502"/>
            <a:ext cx="6646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Дискреттік вариациялық қатар анықтама бойынша құралады.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574604" y="3650835"/>
            <a:ext cx="7629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Интервалдық вариациялық қатарды құру үшін Стерджесс формуласын қолданады. 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4151784" y="4043165"/>
          <a:ext cx="1308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Формула" r:id="rId3" imgW="1104840" imgH="419040" progId="Equation.3">
                  <p:embed/>
                </p:oleObj>
              </mc:Choice>
              <mc:Fallback>
                <p:oleObj name="Формула" r:id="rId3" imgW="1104840" imgH="41904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784" y="4043165"/>
                        <a:ext cx="13081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2539868" y="4869160"/>
            <a:ext cx="1368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мұндағы: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27847" y="4899938"/>
            <a:ext cx="5688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жиынтықтың максималды және мимималды варианталары;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676428" y="5445224"/>
            <a:ext cx="5688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Интервал ұзындығы,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1+3,322lgn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интервалдың тиімді саны.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791744" y="4923959"/>
          <a:ext cx="825500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Формула" r:id="rId5" imgW="698500" imgH="228600" progId="Equation.3">
                  <p:embed/>
                </p:oleObj>
              </mc:Choice>
              <mc:Fallback>
                <p:oleObj name="Формула" r:id="rId5" imgW="698500" imgH="228600" progId="Equation.3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1744" y="4923959"/>
                        <a:ext cx="825500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4079776" y="5501789"/>
          <a:ext cx="284162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name="Формула" r:id="rId7" imgW="241200" imgH="177480" progId="Equation.3">
                  <p:embed/>
                </p:oleObj>
              </mc:Choice>
              <mc:Fallback>
                <p:oleObj name="Формула" r:id="rId7" imgW="241200" imgH="177480" progId="Equation.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776" y="5501789"/>
                        <a:ext cx="284162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506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14B7E-A48F-437E-99ED-905B4A9EC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Таңдамалы</a:t>
            </a:r>
            <a:r>
              <a:rPr lang="ru-RU" dirty="0"/>
              <a:t> </a:t>
            </a:r>
            <a:r>
              <a:rPr lang="ru-RU" dirty="0" err="1"/>
              <a:t>әдіс</a:t>
            </a:r>
            <a:r>
              <a:rPr lang="ru-RU" dirty="0"/>
              <a:t> (выборка)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5B8725-7F8A-4C07-8E9C-E7476EFB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3D372F-23C5-4940-828B-C046C4BC85C0}"/>
              </a:ext>
            </a:extLst>
          </p:cNvPr>
          <p:cNvSpPr/>
          <p:nvPr/>
        </p:nvSpPr>
        <p:spPr>
          <a:xfrm>
            <a:off x="1214717" y="1670817"/>
            <a:ext cx="9762565" cy="5132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Тәжірибеде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бақылаулардың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санына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мақсатымен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туады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тәжірибеде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бақылаулар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жүргізбей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зерттеудің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зерттелетін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07000"/>
              </a:lnSpc>
            </a:pP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әдісінің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теориясы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кездейсоқ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заңына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43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842647-2577-4BF1-A6F3-3CCE086BA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7C1-1CAA-47EA-919A-26A9B4494909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A99945-768E-4E1A-90AF-0784305A634E}"/>
              </a:ext>
            </a:extLst>
          </p:cNvPr>
          <p:cNvSpPr/>
          <p:nvPr/>
        </p:nvSpPr>
        <p:spPr>
          <a:xfrm>
            <a:off x="860613" y="885614"/>
            <a:ext cx="9616888" cy="4671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  <a:spcAft>
                <a:spcPts val="0"/>
              </a:spcAft>
            </a:pP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Зерттеудің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әдісінің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мынандай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артықшылықтары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қаржыны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үнемдейді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минимумға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шектейді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нәтижелерінің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дәлдігін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Таңдаудың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кездейсоқ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таңдаудың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репрезентативтілігі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келістілігі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738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123795" y="846096"/>
            <a:ext cx="107454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Зерттеуге жататын барлық объектілердің немесе бір объектіге бірдей жағдайларды жүргізілетін барлық бақылаудың мүмкін болатын нәтижелерінің жиынтығы </a:t>
            </a:r>
            <a:r>
              <a:rPr lang="kk-KZ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 жиынтық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деп аталады. 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23795" y="1550183"/>
            <a:ext cx="10673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Бас жиындықтан кездейсоқ түрде іріктелген объектілер жиынтығы немесе объектіні бақылау нәтижелерінің жиынтығы </a:t>
            </a:r>
            <a:r>
              <a:rPr lang="kk-KZ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таңдама жиынтық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немесе </a:t>
            </a:r>
            <a:r>
              <a:rPr lang="kk-KZ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user1\Downloads\20200815_13582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7" t="20600" r="29630" b="45332"/>
          <a:stretch/>
        </p:blipFill>
        <p:spPr bwMode="auto">
          <a:xfrm>
            <a:off x="2472056" y="3112722"/>
            <a:ext cx="7785204" cy="21950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23795" y="2254271"/>
            <a:ext cx="105123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ұзындығын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зерттегенде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кездейсоқ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колледжінің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72056" y="5519937"/>
            <a:ext cx="3536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жиынтық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16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08383" y="5596405"/>
            <a:ext cx="41958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Кездейсоқ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таңдама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бас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жиынтықтан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таңда-лынған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16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ұзындықтары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бірдей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6464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9906" y="548680"/>
            <a:ext cx="10569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 жиынтық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деп белгілі қасиеттерімен бірігетін барлық қарастырылып отырған объектілер жиыны.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2976" y="2257129"/>
            <a:ext cx="109876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Мысалы. 1. Егер бір кәсіпорынды алатын болсақ, онда жеке жұмысшы объект болады да, ал кәсіпорынның барлық жұмысшылары </a:t>
            </a:r>
            <a:r>
              <a:rPr lang="kk-KZ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 жиынтық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болады.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2976" y="3005372"/>
            <a:ext cx="108263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2. Студенттердің жасаған телефон қоңырауларының санын зерттеу үшін, топта оқитын 25 студенттен сұхбат алынды. Студенттер жиынтығы - </a:t>
            </a:r>
            <a:r>
              <a:rPr lang="kk-KZ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 жиынтық,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топта оқитын 25 студент - </a:t>
            </a:r>
            <a:r>
              <a:rPr lang="kk-KZ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таңдама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50259" y="1308830"/>
            <a:ext cx="96406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Кездейсоқ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объектілердің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жиынын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таңдама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дейміз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9906" y="1772816"/>
            <a:ext cx="93150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Таңдамаларға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жиынды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жиын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дейміз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0421" y="4061392"/>
            <a:ext cx="10724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Таңдаманың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 жиынның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жиынындағы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объектілер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бақылаулар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саны.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50421" y="4763469"/>
            <a:ext cx="106480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1000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лампаны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лампыны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алса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жиынның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N=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1000, ал таңдамалы жиындығының көлемі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n=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100.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5610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16493" y="110225"/>
            <a:ext cx="5760640" cy="5760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Практикада</a:t>
            </a: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таңдаманың түрлі әдістері қолданылады.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с двумя вырезанными соседними углами 10"/>
          <p:cNvSpPr/>
          <p:nvPr/>
        </p:nvSpPr>
        <p:spPr>
          <a:xfrm>
            <a:off x="2581007" y="1093659"/>
            <a:ext cx="3770537" cy="792088"/>
          </a:xfrm>
          <a:prstGeom prst="snip2Same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Бас жиынтықты ұсақ бөліктерге бөлуді талап етпейтін таңдама: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соседними углами 11"/>
          <p:cNvSpPr/>
          <p:nvPr/>
        </p:nvSpPr>
        <p:spPr>
          <a:xfrm>
            <a:off x="6609142" y="1088740"/>
            <a:ext cx="3770537" cy="792088"/>
          </a:xfrm>
          <a:prstGeom prst="snip2Same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Бас жиынтықты ұсақ бөліктерге бөлуді талап ететін таңдама: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89956" y="2491501"/>
            <a:ext cx="1633837" cy="648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қайталамалы </a:t>
            </a:r>
          </a:p>
          <a:p>
            <a:pPr algn="ctr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таңдама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27849" y="2475863"/>
            <a:ext cx="1623695" cy="648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қайталанбайтын таңдама.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188714" y="2481265"/>
            <a:ext cx="1404156" cy="6164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механикалық таңдама.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47891" y="2481264"/>
            <a:ext cx="1080120" cy="6215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типтік </a:t>
            </a:r>
          </a:p>
          <a:p>
            <a:pPr algn="ctr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таңдама.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913833" y="2636912"/>
            <a:ext cx="1161153" cy="4528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сериялық таңдама.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578369" y="3501008"/>
            <a:ext cx="7989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Бөліп алынған таңдама зерттеліп болғаннан кейін бас жиынтыққа қайта қосы-латын болса 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қайталамалы таңдама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ал қосылмайтын болса 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қайталанбайтын таңдама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аталады.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563653" y="4509121"/>
            <a:ext cx="7868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Типтік таңдама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объектілер бас жиынтықтың барлығынан емес, оның әрбір «типтің бөлігінен» алынатын таңдама.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534840" y="5308969"/>
            <a:ext cx="7879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Механикалық таңдама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бас жиынтық таңдамаға қанша объект қажет болса, сонша топқа бөлінетін таңдаманы атайды, әрбір топтан бір объект алынады.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581007" y="6021289"/>
            <a:ext cx="7978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Сериялық таңдама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бас жиынтықтан объектілерді бір-бірден емес, жаппай зерттеуге ұшырайтын объектілер «сериялармен таңдап» алатын таңдама.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>
            <a:stCxn id="11" idx="1"/>
          </p:cNvCxnSpPr>
          <p:nvPr/>
        </p:nvCxnSpPr>
        <p:spPr>
          <a:xfrm flipH="1">
            <a:off x="4466275" y="1885748"/>
            <a:ext cx="1" cy="295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406875" y="2183746"/>
            <a:ext cx="21729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12" idx="1"/>
            <a:endCxn id="16" idx="0"/>
          </p:cNvCxnSpPr>
          <p:nvPr/>
        </p:nvCxnSpPr>
        <p:spPr>
          <a:xfrm flipH="1">
            <a:off x="8494410" y="1880828"/>
            <a:ext cx="1" cy="7560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7187950" y="2181045"/>
            <a:ext cx="2702842" cy="9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4456834" y="908720"/>
            <a:ext cx="4037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466274" y="908720"/>
            <a:ext cx="0" cy="18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12" idx="3"/>
          </p:cNvCxnSpPr>
          <p:nvPr/>
        </p:nvCxnSpPr>
        <p:spPr>
          <a:xfrm flipV="1">
            <a:off x="8494410" y="908720"/>
            <a:ext cx="0" cy="18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3" idx="2"/>
          </p:cNvCxnSpPr>
          <p:nvPr/>
        </p:nvCxnSpPr>
        <p:spPr>
          <a:xfrm>
            <a:off x="6496813" y="686290"/>
            <a:ext cx="0" cy="2224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endCxn id="13" idx="0"/>
          </p:cNvCxnSpPr>
          <p:nvPr/>
        </p:nvCxnSpPr>
        <p:spPr>
          <a:xfrm>
            <a:off x="3406874" y="2191283"/>
            <a:ext cx="1" cy="300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574044" y="2191282"/>
            <a:ext cx="1" cy="260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187950" y="2183747"/>
            <a:ext cx="1" cy="300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9901594" y="2190948"/>
            <a:ext cx="1" cy="300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408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3849" y="188640"/>
            <a:ext cx="7989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Таңдау мәндері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кездейсоқ Х шамасының бақыланатын мәндерді айтады.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4727849" y="1052736"/>
            <a:ext cx="3314735" cy="1512168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Вариациялық қатар екі элементтен тұрады.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59696" y="1652433"/>
            <a:ext cx="1304528" cy="3418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67500" y="1636440"/>
            <a:ext cx="1296144" cy="34182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      жиілік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011961" y="1988230"/>
            <a:ext cx="9837" cy="18813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8832305" y="1988230"/>
            <a:ext cx="9837" cy="18813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819500" y="3850616"/>
            <a:ext cx="2394757" cy="11521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Таралу қатарына қабыл-данатын белгінің жеке-ленген мәні.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61524" y="3876676"/>
            <a:ext cx="2561235" cy="11521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Жекеленген вариантаның немесе вариациялық қа-тардың әр тобының саны.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99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3170" y="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Мысал. 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751003" y="692898"/>
          <a:ext cx="24557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4" name="Формула" r:id="rId3" imgW="203040" imgH="215640" progId="Equation.3">
                  <p:embed/>
                </p:oleObj>
              </mc:Choice>
              <mc:Fallback>
                <p:oleObj name="Формула" r:id="rId3" imgW="203040" imgH="215640" progId="Equation.3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1003" y="692898"/>
                        <a:ext cx="24557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028400" y="692898"/>
          <a:ext cx="26193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5" name="Формула" r:id="rId5" imgW="215640" imgH="215640" progId="Equation.3">
                  <p:embed/>
                </p:oleObj>
              </mc:Choice>
              <mc:Fallback>
                <p:oleObj name="Формула" r:id="rId5" imgW="215640" imgH="215640" progId="Equation.3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8400" y="692898"/>
                        <a:ext cx="261938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944785" y="720636"/>
          <a:ext cx="2159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6" name="Формула" r:id="rId7" imgW="177480" imgH="228600" progId="Equation.3">
                  <p:embed/>
                </p:oleObj>
              </mc:Choice>
              <mc:Fallback>
                <p:oleObj name="Формула" r:id="rId7" imgW="177480" imgH="228600" progId="Equation.3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4785" y="720636"/>
                        <a:ext cx="21590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4429706" y="691113"/>
          <a:ext cx="442913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7" name="Формула" r:id="rId9" imgW="368280" imgH="228600" progId="Equation.3">
                  <p:embed/>
                </p:oleObj>
              </mc:Choice>
              <mc:Fallback>
                <p:oleObj name="Формула" r:id="rId9" imgW="368280" imgH="228600" progId="Equation.3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706" y="691113"/>
                        <a:ext cx="442913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305388" y="692898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қатарын қарастырайық. Мұнда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8637264" y="692898"/>
          <a:ext cx="24606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8" name="Формула" r:id="rId11" imgW="203040" imgH="215640" progId="Equation.3">
                  <p:embed/>
                </p:oleObj>
              </mc:Choice>
              <mc:Fallback>
                <p:oleObj name="Формула" r:id="rId11" imgW="203040" imgH="215640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7264" y="692898"/>
                        <a:ext cx="246063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923153" y="692898"/>
            <a:ext cx="1444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48000" y="1000675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рет,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3580985" y="1041309"/>
          <a:ext cx="2603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09" name="Формула" r:id="rId13" imgW="215640" imgH="215640" progId="Equation.3">
                  <p:embed/>
                </p:oleObj>
              </mc:Choice>
              <mc:Fallback>
                <p:oleObj name="Формула" r:id="rId13" imgW="215640" imgH="215640" progId="Equation.3">
                  <p:embed/>
                  <p:pic>
                    <p:nvPicPr>
                      <p:cNvPr id="14" name="Объект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0985" y="1041309"/>
                        <a:ext cx="2603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841336" y="1002693"/>
            <a:ext cx="1444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5414529" y="1405441"/>
          <a:ext cx="338137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0" name="Формула" r:id="rId15" imgW="279360" imgH="215640" progId="Equation.3">
                  <p:embed/>
                </p:oleObj>
              </mc:Choice>
              <mc:Fallback>
                <p:oleObj name="Формула" r:id="rId15" imgW="279360" imgH="215640" progId="Equation.3">
                  <p:embed/>
                  <p:pic>
                    <p:nvPicPr>
                      <p:cNvPr id="16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4529" y="1405441"/>
                        <a:ext cx="338137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5216846" y="1061058"/>
          <a:ext cx="2000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1" name="Формула" r:id="rId17" imgW="164880" imgH="215640" progId="Equation.3">
                  <p:embed/>
                </p:oleObj>
              </mc:Choice>
              <mc:Fallback>
                <p:oleObj name="Формула" r:id="rId17" imgW="164880" imgH="215640" progId="Equation.3">
                  <p:embed/>
                  <p:pic>
                    <p:nvPicPr>
                      <p:cNvPr id="18" name="Объект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6846" y="1061058"/>
                        <a:ext cx="2000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398686" y="1006530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рет,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5907738" y="1036415"/>
          <a:ext cx="198438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2" name="Формула" r:id="rId19" imgW="164880" imgH="228600" progId="Equation.3">
                  <p:embed/>
                </p:oleObj>
              </mc:Choice>
              <mc:Fallback>
                <p:oleObj name="Формула" r:id="rId19" imgW="164880" imgH="228600" progId="Equation.3">
                  <p:embed/>
                  <p:pic>
                    <p:nvPicPr>
                      <p:cNvPr id="20" name="Объект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7738" y="1036415"/>
                        <a:ext cx="198438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6106177" y="1022442"/>
            <a:ext cx="1444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/>
        </p:nvGraphicFramePr>
        <p:xfrm>
          <a:off x="7490975" y="1067888"/>
          <a:ext cx="2000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3" name="Формула" r:id="rId21" imgW="164880" imgH="228600" progId="Equation.3">
                  <p:embed/>
                </p:oleObj>
              </mc:Choice>
              <mc:Fallback>
                <p:oleObj name="Формула" r:id="rId21" imgW="164880" imgH="228600" progId="Equation.3">
                  <p:embed/>
                  <p:pic>
                    <p:nvPicPr>
                      <p:cNvPr id="22" name="Объект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0975" y="1067888"/>
                        <a:ext cx="200025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7680176" y="1006530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рет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112225" y="1006530"/>
            <a:ext cx="22339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берілсін және т.с.с.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79948" y="1418814"/>
            <a:ext cx="936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Сонда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305228" y="1439968"/>
          <a:ext cx="2000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4" name="Формула" r:id="rId23" imgW="164880" imgH="241200" progId="Equation.3">
                  <p:embed/>
                </p:oleObj>
              </mc:Choice>
              <mc:Fallback>
                <p:oleObj name="Формула" r:id="rId23" imgW="164880" imgH="241200" progId="Equation.3">
                  <p:embed/>
                  <p:pic>
                    <p:nvPicPr>
                      <p:cNvPr id="27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228" y="1439968"/>
                        <a:ext cx="2000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3416307" y="1418814"/>
            <a:ext cx="743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саны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66103" y="1405441"/>
            <a:ext cx="11945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мұндағы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5015881" y="1470251"/>
          <a:ext cx="369887" cy="23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5" name="Формула" r:id="rId25" imgW="241200" imgH="139680" progId="Equation.3">
                  <p:embed/>
                </p:oleObj>
              </mc:Choice>
              <mc:Fallback>
                <p:oleObj name="Формула" r:id="rId25" imgW="241200" imgH="139680" progId="Equation.3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1" y="1470251"/>
                        <a:ext cx="369887" cy="239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5807969" y="1405441"/>
          <a:ext cx="35401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6" name="Формула" r:id="rId27" imgW="291960" imgH="215640" progId="Equation.3">
                  <p:embed/>
                </p:oleObj>
              </mc:Choice>
              <mc:Fallback>
                <p:oleObj name="Формула" r:id="rId27" imgW="291960" imgH="215640" progId="Equation.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969" y="1405441"/>
                        <a:ext cx="354013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6185842" y="1405442"/>
          <a:ext cx="63023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7" name="Формула" r:id="rId29" imgW="520560" imgH="228600" progId="Equation.3">
                  <p:embed/>
                </p:oleObj>
              </mc:Choice>
              <mc:Fallback>
                <p:oleObj name="Формула" r:id="rId29" imgW="520560" imgH="228600" progId="Equation.3">
                  <p:embed/>
                  <p:pic>
                    <p:nvPicPr>
                      <p:cNvPr id="17" name="Объект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5842" y="1405442"/>
                        <a:ext cx="63023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Объект 29"/>
          <p:cNvGraphicFramePr>
            <a:graphicFrameLocks noChangeAspect="1"/>
          </p:cNvGraphicFramePr>
          <p:nvPr/>
        </p:nvGraphicFramePr>
        <p:xfrm>
          <a:off x="6800522" y="1405442"/>
          <a:ext cx="29368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8" name="Формула" r:id="rId31" imgW="241200" imgH="228600" progId="Equation.3">
                  <p:embed/>
                </p:oleObj>
              </mc:Choice>
              <mc:Fallback>
                <p:oleObj name="Формула" r:id="rId31" imgW="241200" imgH="228600" progId="Equation.3">
                  <p:embed/>
                  <p:pic>
                    <p:nvPicPr>
                      <p:cNvPr id="30" name="Объект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522" y="1405442"/>
                        <a:ext cx="293688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7110224" y="1405441"/>
            <a:ext cx="3625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 көлемі болып табылады.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/>
        </p:nvGraphicFramePr>
        <p:xfrm>
          <a:off x="2763850" y="1002693"/>
          <a:ext cx="1841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9" name="Формула" r:id="rId33" imgW="152280" imgH="215640" progId="Equation.3">
                  <p:embed/>
                </p:oleObj>
              </mc:Choice>
              <mc:Fallback>
                <p:oleObj name="Формула" r:id="rId33" imgW="152280" imgH="215640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850" y="1002693"/>
                        <a:ext cx="1841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Объект 36"/>
          <p:cNvGraphicFramePr>
            <a:graphicFrameLocks noChangeAspect="1"/>
          </p:cNvGraphicFramePr>
          <p:nvPr/>
        </p:nvGraphicFramePr>
        <p:xfrm>
          <a:off x="2692400" y="1858963"/>
          <a:ext cx="18415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0" name="Формула" r:id="rId35" imgW="152280" imgH="228600" progId="Equation.3">
                  <p:embed/>
                </p:oleObj>
              </mc:Choice>
              <mc:Fallback>
                <p:oleObj name="Формула" r:id="rId35" imgW="152280" imgH="228600" progId="Equation.3">
                  <p:embed/>
                  <p:pic>
                    <p:nvPicPr>
                      <p:cNvPr id="37" name="Объект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1858963"/>
                        <a:ext cx="184150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2948000" y="1774773"/>
            <a:ext cx="987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мәні -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/>
        </p:nvGraphicFramePr>
        <p:xfrm>
          <a:off x="3401278" y="665027"/>
          <a:ext cx="24557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1" name="Формула" r:id="rId37" imgW="203040" imgH="215640" progId="Equation.3">
                  <p:embed/>
                </p:oleObj>
              </mc:Choice>
              <mc:Fallback>
                <p:oleObj name="Формула" r:id="rId37" imgW="203040" imgH="215640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1278" y="665027"/>
                        <a:ext cx="24557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Объект 40"/>
          <p:cNvGraphicFramePr>
            <a:graphicFrameLocks noChangeAspect="1"/>
          </p:cNvGraphicFramePr>
          <p:nvPr/>
        </p:nvGraphicFramePr>
        <p:xfrm>
          <a:off x="3687882" y="1834543"/>
          <a:ext cx="182563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" name="Формула" r:id="rId38" imgW="152280" imgH="228600" progId="Equation.3">
                  <p:embed/>
                </p:oleObj>
              </mc:Choice>
              <mc:Fallback>
                <p:oleObj name="Формула" r:id="rId38" imgW="152280" imgH="228600" progId="Equation.3">
                  <p:embed/>
                  <p:pic>
                    <p:nvPicPr>
                      <p:cNvPr id="41" name="Объект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7882" y="1834543"/>
                        <a:ext cx="182563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Прямоугольник 41"/>
          <p:cNvSpPr/>
          <p:nvPr/>
        </p:nvSpPr>
        <p:spPr>
          <a:xfrm>
            <a:off x="3873790" y="1815279"/>
            <a:ext cx="3625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вариантасының жиілігі, ал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13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5" name="Rectangle 13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6" name="Объект 45"/>
          <p:cNvGraphicFramePr>
            <a:graphicFrameLocks noChangeAspect="1"/>
          </p:cNvGraphicFramePr>
          <p:nvPr/>
        </p:nvGraphicFramePr>
        <p:xfrm>
          <a:off x="6690041" y="1829123"/>
          <a:ext cx="2000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" name="Формула" r:id="rId40" imgW="203024" imgH="406048" progId="Equation.3">
                  <p:embed/>
                </p:oleObj>
              </mc:Choice>
              <mc:Fallback>
                <p:oleObj name="Формула" r:id="rId40" imgW="203024" imgH="406048" progId="Equation.3">
                  <p:embed/>
                  <p:pic>
                    <p:nvPicPr>
                      <p:cNvPr id="46" name="Объект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0041" y="1829123"/>
                        <a:ext cx="200025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138"/>
          <p:cNvSpPr>
            <a:spLocks noChangeArrowheads="1"/>
          </p:cNvSpPr>
          <p:nvPr/>
        </p:nvSpPr>
        <p:spPr bwMode="auto">
          <a:xfrm>
            <a:off x="1524001" y="2820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947367" y="1882805"/>
            <a:ext cx="3625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-салыстырмалы жиіліктің саны.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649743" y="2379057"/>
            <a:ext cx="61105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Төмендегі кесте жиіліктің статистикалық қатарын береді: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2903866" y="2852936"/>
          <a:ext cx="5985510" cy="9241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6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7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…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5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 жиілігі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…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1" name="Объект 50"/>
          <p:cNvGraphicFramePr>
            <a:graphicFrameLocks noChangeAspect="1"/>
          </p:cNvGraphicFramePr>
          <p:nvPr/>
        </p:nvGraphicFramePr>
        <p:xfrm>
          <a:off x="4584700" y="2852738"/>
          <a:ext cx="1841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4" name="Формула" r:id="rId42" imgW="152280" imgH="215640" progId="Equation.3">
                  <p:embed/>
                </p:oleObj>
              </mc:Choice>
              <mc:Fallback>
                <p:oleObj name="Формула" r:id="rId42" imgW="152280" imgH="215640" progId="Equation.3">
                  <p:embed/>
                  <p:pic>
                    <p:nvPicPr>
                      <p:cNvPr id="51" name="Объект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4700" y="2852738"/>
                        <a:ext cx="1841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Объект 51"/>
          <p:cNvGraphicFramePr>
            <a:graphicFrameLocks noChangeAspect="1"/>
          </p:cNvGraphicFramePr>
          <p:nvPr/>
        </p:nvGraphicFramePr>
        <p:xfrm>
          <a:off x="5716589" y="2852738"/>
          <a:ext cx="2000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" name="Формула" r:id="rId44" imgW="164880" imgH="215640" progId="Equation.3">
                  <p:embed/>
                </p:oleObj>
              </mc:Choice>
              <mc:Fallback>
                <p:oleObj name="Формула" r:id="rId44" imgW="164880" imgH="215640" progId="Equation.3">
                  <p:embed/>
                  <p:pic>
                    <p:nvPicPr>
                      <p:cNvPr id="52" name="Объект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6589" y="2852738"/>
                        <a:ext cx="2000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/>
          <p:cNvGraphicFramePr>
            <a:graphicFrameLocks noChangeAspect="1"/>
          </p:cNvGraphicFramePr>
          <p:nvPr/>
        </p:nvGraphicFramePr>
        <p:xfrm>
          <a:off x="8040216" y="2852937"/>
          <a:ext cx="2159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6" name="Формула" r:id="rId46" imgW="177480" imgH="228600" progId="Equation.3">
                  <p:embed/>
                </p:oleObj>
              </mc:Choice>
              <mc:Fallback>
                <p:oleObj name="Формула" r:id="rId46" imgW="177480" imgH="228600" progId="Equation.3">
                  <p:embed/>
                  <p:pic>
                    <p:nvPicPr>
                      <p:cNvPr id="53" name="Объект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0216" y="2852937"/>
                        <a:ext cx="21590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4584700" y="3284538"/>
          <a:ext cx="18573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7" name="Формула" r:id="rId48" imgW="152280" imgH="215640" progId="Equation.3">
                  <p:embed/>
                </p:oleObj>
              </mc:Choice>
              <mc:Fallback>
                <p:oleObj name="Формула" r:id="rId48" imgW="152280" imgH="215640" progId="Equation.3">
                  <p:embed/>
                  <p:pic>
                    <p:nvPicPr>
                      <p:cNvPr id="54" name="Объект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4700" y="3284538"/>
                        <a:ext cx="185738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Объект 54"/>
          <p:cNvGraphicFramePr>
            <a:graphicFrameLocks noChangeAspect="1"/>
          </p:cNvGraphicFramePr>
          <p:nvPr/>
        </p:nvGraphicFramePr>
        <p:xfrm>
          <a:off x="5762626" y="3284538"/>
          <a:ext cx="2000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8" name="Формула" r:id="rId50" imgW="164880" imgH="215640" progId="Equation.3">
                  <p:embed/>
                </p:oleObj>
              </mc:Choice>
              <mc:Fallback>
                <p:oleObj name="Формула" r:id="rId50" imgW="164880" imgH="215640" progId="Equation.3">
                  <p:embed/>
                  <p:pic>
                    <p:nvPicPr>
                      <p:cNvPr id="55" name="Объект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26" y="3284538"/>
                        <a:ext cx="2000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Объект 56"/>
          <p:cNvGraphicFramePr>
            <a:graphicFrameLocks noChangeAspect="1"/>
          </p:cNvGraphicFramePr>
          <p:nvPr/>
        </p:nvGraphicFramePr>
        <p:xfrm>
          <a:off x="8081964" y="3284539"/>
          <a:ext cx="217487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" name="Формула" r:id="rId52" imgW="177480" imgH="228600" progId="Equation.3">
                  <p:embed/>
                </p:oleObj>
              </mc:Choice>
              <mc:Fallback>
                <p:oleObj name="Формула" r:id="rId52" imgW="177480" imgH="228600" progId="Equation.3">
                  <p:embed/>
                  <p:pic>
                    <p:nvPicPr>
                      <p:cNvPr id="57" name="Объект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1964" y="3284539"/>
                        <a:ext cx="217487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Прямоугольник 57"/>
          <p:cNvSpPr/>
          <p:nvPr/>
        </p:nvSpPr>
        <p:spPr>
          <a:xfrm>
            <a:off x="2602298" y="4222196"/>
            <a:ext cx="7526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Салыстырмалы  жиілігі берілген вариантаның кестесін құрастыру: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9" name="Таблица 58"/>
          <p:cNvGraphicFramePr>
            <a:graphicFrameLocks noGrp="1"/>
          </p:cNvGraphicFramePr>
          <p:nvPr/>
        </p:nvGraphicFramePr>
        <p:xfrm>
          <a:off x="2894112" y="4725144"/>
          <a:ext cx="5985510" cy="9241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5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1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            варианта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…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5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      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           салыстырмалы жиілігі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…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" name="Объект 59"/>
          <p:cNvGraphicFramePr>
            <a:graphicFrameLocks noChangeAspect="1"/>
          </p:cNvGraphicFramePr>
          <p:nvPr/>
        </p:nvGraphicFramePr>
        <p:xfrm>
          <a:off x="2952750" y="4716463"/>
          <a:ext cx="18415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0" name="Формула" r:id="rId54" imgW="152280" imgH="228600" progId="Equation.3">
                  <p:embed/>
                </p:oleObj>
              </mc:Choice>
              <mc:Fallback>
                <p:oleObj name="Формула" r:id="rId54" imgW="152280" imgH="228600" progId="Equation.3">
                  <p:embed/>
                  <p:pic>
                    <p:nvPicPr>
                      <p:cNvPr id="60" name="Объект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0" y="4716463"/>
                        <a:ext cx="184150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Объект 60"/>
          <p:cNvGraphicFramePr>
            <a:graphicFrameLocks noChangeAspect="1"/>
          </p:cNvGraphicFramePr>
          <p:nvPr/>
        </p:nvGraphicFramePr>
        <p:xfrm>
          <a:off x="2971084" y="5157193"/>
          <a:ext cx="2000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1" name="Формула" r:id="rId56" imgW="203024" imgH="406048" progId="Equation.3">
                  <p:embed/>
                </p:oleObj>
              </mc:Choice>
              <mc:Fallback>
                <p:oleObj name="Формула" r:id="rId56" imgW="203024" imgH="406048" progId="Equation.3">
                  <p:embed/>
                  <p:pic>
                    <p:nvPicPr>
                      <p:cNvPr id="61" name="Объект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084" y="5157193"/>
                        <a:ext cx="2000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Объект 61"/>
          <p:cNvGraphicFramePr>
            <a:graphicFrameLocks noChangeAspect="1"/>
          </p:cNvGraphicFramePr>
          <p:nvPr/>
        </p:nvGraphicFramePr>
        <p:xfrm>
          <a:off x="5573151" y="4725144"/>
          <a:ext cx="1841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2" name="Формула" r:id="rId57" imgW="152280" imgH="215640" progId="Equation.3">
                  <p:embed/>
                </p:oleObj>
              </mc:Choice>
              <mc:Fallback>
                <p:oleObj name="Формула" r:id="rId57" imgW="152280" imgH="215640" progId="Equation.3">
                  <p:embed/>
                  <p:pic>
                    <p:nvPicPr>
                      <p:cNvPr id="62" name="Объект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151" y="4725144"/>
                        <a:ext cx="1841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Объект 62"/>
          <p:cNvGraphicFramePr>
            <a:graphicFrameLocks noChangeAspect="1"/>
          </p:cNvGraphicFramePr>
          <p:nvPr/>
        </p:nvGraphicFramePr>
        <p:xfrm>
          <a:off x="6456041" y="4725144"/>
          <a:ext cx="2000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3" name="Формула" r:id="rId59" imgW="164880" imgH="215640" progId="Equation.3">
                  <p:embed/>
                </p:oleObj>
              </mc:Choice>
              <mc:Fallback>
                <p:oleObj name="Формула" r:id="rId59" imgW="164880" imgH="215640" progId="Equation.3">
                  <p:embed/>
                  <p:pic>
                    <p:nvPicPr>
                      <p:cNvPr id="63" name="Объект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041" y="4725144"/>
                        <a:ext cx="2000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Объект 63"/>
          <p:cNvGraphicFramePr>
            <a:graphicFrameLocks noChangeAspect="1"/>
          </p:cNvGraphicFramePr>
          <p:nvPr/>
        </p:nvGraphicFramePr>
        <p:xfrm>
          <a:off x="8328248" y="4725145"/>
          <a:ext cx="2159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4" name="Формула" r:id="rId61" imgW="177646" imgH="228402" progId="Equation.3">
                  <p:embed/>
                </p:oleObj>
              </mc:Choice>
              <mc:Fallback>
                <p:oleObj name="Формула" r:id="rId61" imgW="177646" imgH="228402" progId="Equation.3">
                  <p:embed/>
                  <p:pic>
                    <p:nvPicPr>
                      <p:cNvPr id="64" name="Объект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8248" y="4725145"/>
                        <a:ext cx="21590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Объект 64"/>
          <p:cNvGraphicFramePr>
            <a:graphicFrameLocks noChangeAspect="1"/>
          </p:cNvGraphicFramePr>
          <p:nvPr/>
        </p:nvGraphicFramePr>
        <p:xfrm>
          <a:off x="2978151" y="5164139"/>
          <a:ext cx="18732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5" name="Формула" r:id="rId62" imgW="190440" imgH="393480" progId="Equation.3">
                  <p:embed/>
                </p:oleObj>
              </mc:Choice>
              <mc:Fallback>
                <p:oleObj name="Формула" r:id="rId62" imgW="190440" imgH="393480" progId="Equation.3">
                  <p:embed/>
                  <p:pic>
                    <p:nvPicPr>
                      <p:cNvPr id="65" name="Объект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8151" y="5164139"/>
                        <a:ext cx="187325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Объект 66"/>
          <p:cNvGraphicFramePr>
            <a:graphicFrameLocks noChangeAspect="1"/>
          </p:cNvGraphicFramePr>
          <p:nvPr/>
        </p:nvGraphicFramePr>
        <p:xfrm>
          <a:off x="6696076" y="1839914"/>
          <a:ext cx="18732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6" name="Формула" r:id="rId64" imgW="190440" imgH="393480" progId="Equation.3">
                  <p:embed/>
                </p:oleObj>
              </mc:Choice>
              <mc:Fallback>
                <p:oleObj name="Формула" r:id="rId64" imgW="190440" imgH="393480" progId="Equation.3">
                  <p:embed/>
                  <p:pic>
                    <p:nvPicPr>
                      <p:cNvPr id="67" name="Объект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076" y="1839914"/>
                        <a:ext cx="187325" cy="452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Объект 68"/>
          <p:cNvGraphicFramePr>
            <a:graphicFrameLocks noChangeAspect="1"/>
          </p:cNvGraphicFramePr>
          <p:nvPr/>
        </p:nvGraphicFramePr>
        <p:xfrm>
          <a:off x="5586706" y="5157193"/>
          <a:ext cx="2000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7" name="Формула" r:id="rId66" imgW="203024" imgH="406048" progId="Equation.3">
                  <p:embed/>
                </p:oleObj>
              </mc:Choice>
              <mc:Fallback>
                <p:oleObj name="Формула" r:id="rId66" imgW="203024" imgH="406048" progId="Equation.3">
                  <p:embed/>
                  <p:pic>
                    <p:nvPicPr>
                      <p:cNvPr id="69" name="Объект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6706" y="5157193"/>
                        <a:ext cx="200025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Объект 70"/>
          <p:cNvGraphicFramePr>
            <a:graphicFrameLocks noChangeAspect="1"/>
          </p:cNvGraphicFramePr>
          <p:nvPr/>
        </p:nvGraphicFramePr>
        <p:xfrm>
          <a:off x="6521451" y="5164139"/>
          <a:ext cx="21272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8" name="Формула" r:id="rId67" imgW="215640" imgH="393480" progId="Equation.3">
                  <p:embed/>
                </p:oleObj>
              </mc:Choice>
              <mc:Fallback>
                <p:oleObj name="Формула" r:id="rId67" imgW="215640" imgH="393480" progId="Equation.3">
                  <p:embed/>
                  <p:pic>
                    <p:nvPicPr>
                      <p:cNvPr id="71" name="Объект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1451" y="5164139"/>
                        <a:ext cx="212725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Объект 71"/>
          <p:cNvGraphicFramePr>
            <a:graphicFrameLocks noChangeAspect="1"/>
          </p:cNvGraphicFramePr>
          <p:nvPr/>
        </p:nvGraphicFramePr>
        <p:xfrm>
          <a:off x="8343901" y="5091114"/>
          <a:ext cx="21272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9" name="Формула" r:id="rId69" imgW="215640" imgH="393480" progId="Equation.3">
                  <p:embed/>
                </p:oleObj>
              </mc:Choice>
              <mc:Fallback>
                <p:oleObj name="Формула" r:id="rId69" imgW="215640" imgH="393480" progId="Equation.3">
                  <p:embed/>
                  <p:pic>
                    <p:nvPicPr>
                      <p:cNvPr id="72" name="Объект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3901" y="5091114"/>
                        <a:ext cx="212725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Прямоугольник 72"/>
          <p:cNvSpPr/>
          <p:nvPr/>
        </p:nvSpPr>
        <p:spPr>
          <a:xfrm>
            <a:off x="3647729" y="5971656"/>
            <a:ext cx="6925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кестені  салыстырмалы  жиіліктің вариациялық қатары деп аталады.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4" name="Объект 73"/>
          <p:cNvGraphicFramePr>
            <a:graphicFrameLocks noChangeAspect="1"/>
          </p:cNvGraphicFramePr>
          <p:nvPr/>
        </p:nvGraphicFramePr>
        <p:xfrm>
          <a:off x="9353551" y="3159125"/>
          <a:ext cx="258763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0" name="Формула" r:id="rId71" imgW="215640" imgH="203040" progId="Equation.3">
                  <p:embed/>
                </p:oleObj>
              </mc:Choice>
              <mc:Fallback>
                <p:oleObj name="Формула" r:id="rId71" imgW="215640" imgH="203040" progId="Equation.3">
                  <p:embed/>
                  <p:pic>
                    <p:nvPicPr>
                      <p:cNvPr id="74" name="Объект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3551" y="3159125"/>
                        <a:ext cx="258763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Объект 74"/>
          <p:cNvGraphicFramePr>
            <a:graphicFrameLocks noChangeAspect="1"/>
          </p:cNvGraphicFramePr>
          <p:nvPr/>
        </p:nvGraphicFramePr>
        <p:xfrm>
          <a:off x="9178925" y="5084763"/>
          <a:ext cx="445467" cy="350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1" name="Формула" r:id="rId73" imgW="291960" imgH="203040" progId="Equation.3">
                  <p:embed/>
                </p:oleObj>
              </mc:Choice>
              <mc:Fallback>
                <p:oleObj name="Формула" r:id="rId73" imgW="291960" imgH="203040" progId="Equation.3">
                  <p:embed/>
                  <p:pic>
                    <p:nvPicPr>
                      <p:cNvPr id="75" name="Объект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8925" y="5084763"/>
                        <a:ext cx="445467" cy="3502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Объект 75"/>
          <p:cNvGraphicFramePr>
            <a:graphicFrameLocks noChangeAspect="1"/>
          </p:cNvGraphicFramePr>
          <p:nvPr/>
        </p:nvGraphicFramePr>
        <p:xfrm>
          <a:off x="3013076" y="5965825"/>
          <a:ext cx="620713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2" name="Формула" r:id="rId75" imgW="406080" imgH="203040" progId="Equation.3">
                  <p:embed/>
                </p:oleObj>
              </mc:Choice>
              <mc:Fallback>
                <p:oleObj name="Формула" r:id="rId75" imgW="406080" imgH="203040" progId="Equation.3">
                  <p:embed/>
                  <p:pic>
                    <p:nvPicPr>
                      <p:cNvPr id="76" name="Объект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3076" y="5965825"/>
                        <a:ext cx="620713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350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2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2296" y="332656"/>
            <a:ext cx="79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Координаталары топтастыру интервалдарының орташа мәндері мен осы интервалдың салыстырмалы жиілігіне сәйкес нүктелерді қосатын сынық 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салыстырмалы жиіліктің полигоны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деп аталады.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09845" y="1265878"/>
            <a:ext cx="79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Салыстырмалы жиіліктің полигонын координаталық жазықтықта салу үшін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2783632" y="1635211"/>
          <a:ext cx="5524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8" name="Формула" r:id="rId3" imgW="520474" imgH="393529" progId="Equation.3">
                  <p:embed/>
                </p:oleObj>
              </mc:Choice>
              <mc:Fallback>
                <p:oleObj name="Формула" r:id="rId3" imgW="520474" imgH="393529" progId="Equation.3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632" y="1635211"/>
                        <a:ext cx="552450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524001" y="1677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3265488" y="1670051"/>
          <a:ext cx="74136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9" name="Формула" r:id="rId5" imgW="698400" imgH="393480" progId="Equation.3">
                  <p:embed/>
                </p:oleObj>
              </mc:Choice>
              <mc:Fallback>
                <p:oleObj name="Формула" r:id="rId5" imgW="698400" imgH="393480" progId="Equation.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1670051"/>
                        <a:ext cx="741362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4014788" y="1635126"/>
          <a:ext cx="538162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" name="Формула" r:id="rId7" imgW="507960" imgH="393480" progId="Equation.3">
                  <p:embed/>
                </p:oleObj>
              </mc:Choice>
              <mc:Fallback>
                <p:oleObj name="Формула" r:id="rId7" imgW="507960" imgH="393480" progId="Equation.3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4788" y="1635126"/>
                        <a:ext cx="538162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655840" y="1635210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нүктелерін белгілеп, кесінділерді қосамыз.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23592" y="2153390"/>
            <a:ext cx="108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1-мысал.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31705" y="2164482"/>
            <a:ext cx="7080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8, 9, 4, 8, 6, 8, 8, 9, 4, 4, 4, 9, 6, 9, 9, 4, 8, 8, 8, 9 сандар қатары берілген.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15908" y="2541479"/>
            <a:ext cx="79370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Таңдама көлемін, таңдама варианталарын табыңдар; жиіліктің және салыс-тырмалы жиіліктің вариациялық қатарын құрастырыңдар; жиілік полигонын салыңдар.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75992" y="3464810"/>
            <a:ext cx="7937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Шешуі.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Есептің шарты бойынша таңдама көлемі 20-ға тең. Берілген қатарда  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4, 6, 8, 9 сандары кездеседі. Олар таңдама варианталары болып табылады.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83379" y="4221088"/>
            <a:ext cx="7928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Салыстырмалы жиіліктің вариациялық қатары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төмендегі кесте көрсетілген.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3016180" y="4725144"/>
          <a:ext cx="7136499" cy="1872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78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5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</a:t>
                      </a: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вариантасы</a:t>
                      </a:r>
                      <a:endParaRPr lang="en-US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варианта жиілігі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</a:rPr>
                        <a:t>       </a:t>
                      </a:r>
                      <a:r>
                        <a:rPr lang="kk-KZ" sz="1100" dirty="0">
                          <a:effectLst/>
                          <a:latin typeface="Times New Roman"/>
                          <a:ea typeface="Times New Roman"/>
                        </a:rPr>
                        <a:t>таңдама көлемі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kk-KZ" sz="1100" dirty="0">
                          <a:effectLst/>
                          <a:latin typeface="Times New Roman"/>
                          <a:ea typeface="Times New Roman"/>
                        </a:rPr>
                        <a:t>салыстырмалы         жиіліктің саны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Объект 28"/>
          <p:cNvGraphicFramePr>
            <a:graphicFrameLocks noChangeAspect="1"/>
          </p:cNvGraphicFramePr>
          <p:nvPr/>
        </p:nvGraphicFramePr>
        <p:xfrm>
          <a:off x="3143673" y="4869160"/>
          <a:ext cx="16192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1" name="Формула" r:id="rId9" imgW="152334" imgH="228501" progId="Equation.3">
                  <p:embed/>
                </p:oleObj>
              </mc:Choice>
              <mc:Fallback>
                <p:oleObj name="Формула" r:id="rId9" imgW="152334" imgH="228501" progId="Equation.3">
                  <p:embed/>
                  <p:pic>
                    <p:nvPicPr>
                      <p:cNvPr id="29" name="Объект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673" y="4869160"/>
                        <a:ext cx="161925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Объект 29"/>
          <p:cNvGraphicFramePr>
            <a:graphicFrameLocks noChangeAspect="1"/>
          </p:cNvGraphicFramePr>
          <p:nvPr/>
        </p:nvGraphicFramePr>
        <p:xfrm>
          <a:off x="3071665" y="6237312"/>
          <a:ext cx="219075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2" name="Формула" r:id="rId11" imgW="203024" imgH="406048" progId="Equation.3">
                  <p:embed/>
                </p:oleObj>
              </mc:Choice>
              <mc:Fallback>
                <p:oleObj name="Формула" r:id="rId11" imgW="203024" imgH="406048" progId="Equation.3">
                  <p:embed/>
                  <p:pic>
                    <p:nvPicPr>
                      <p:cNvPr id="30" name="Объект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665" y="6237312"/>
                        <a:ext cx="219075" cy="2880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Объект 30"/>
          <p:cNvGraphicFramePr>
            <a:graphicFrameLocks noChangeAspect="1"/>
          </p:cNvGraphicFramePr>
          <p:nvPr/>
        </p:nvGraphicFramePr>
        <p:xfrm>
          <a:off x="5015880" y="6237313"/>
          <a:ext cx="32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3" name="Формула" r:id="rId13" imgW="304536" imgH="203024" progId="Equation.3">
                  <p:embed/>
                </p:oleObj>
              </mc:Choice>
              <mc:Fallback>
                <p:oleObj name="Формула" r:id="rId13" imgW="304536" imgH="203024" progId="Equation.3">
                  <p:embed/>
                  <p:pic>
                    <p:nvPicPr>
                      <p:cNvPr id="31" name="Объект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6237313"/>
                        <a:ext cx="323850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Объект 31"/>
          <p:cNvGraphicFramePr>
            <a:graphicFrameLocks noChangeAspect="1"/>
          </p:cNvGraphicFramePr>
          <p:nvPr/>
        </p:nvGraphicFramePr>
        <p:xfrm>
          <a:off x="6544514" y="6237313"/>
          <a:ext cx="2190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4" name="Формула" r:id="rId15" imgW="203024" imgH="203024" progId="Equation.3">
                  <p:embed/>
                </p:oleObj>
              </mc:Choice>
              <mc:Fallback>
                <p:oleObj name="Формула" r:id="rId15" imgW="203024" imgH="203024" progId="Equation.3">
                  <p:embed/>
                  <p:pic>
                    <p:nvPicPr>
                      <p:cNvPr id="32" name="Объект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4514" y="6237313"/>
                        <a:ext cx="219075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7752184" y="6237313"/>
          <a:ext cx="464716" cy="170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5" name="Формула" r:id="rId17" imgW="304536" imgH="203024" progId="Equation.3">
                  <p:embed/>
                </p:oleObj>
              </mc:Choice>
              <mc:Fallback>
                <p:oleObj name="Формула" r:id="rId17" imgW="304536" imgH="203024" progId="Equation.3">
                  <p:embed/>
                  <p:pic>
                    <p:nvPicPr>
                      <p:cNvPr id="33" name="Объект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2184" y="6237313"/>
                        <a:ext cx="464716" cy="1704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/>
          <p:cNvGraphicFramePr>
            <a:graphicFrameLocks noChangeAspect="1"/>
          </p:cNvGraphicFramePr>
          <p:nvPr/>
        </p:nvGraphicFramePr>
        <p:xfrm>
          <a:off x="9312696" y="6237313"/>
          <a:ext cx="2476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6" name="Формула" r:id="rId19" imgW="228501" imgH="203112" progId="Equation.3">
                  <p:embed/>
                </p:oleObj>
              </mc:Choice>
              <mc:Fallback>
                <p:oleObj name="Формула" r:id="rId19" imgW="228501" imgH="203112" progId="Equation.3">
                  <p:embed/>
                  <p:pic>
                    <p:nvPicPr>
                      <p:cNvPr id="34" name="Объект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2696" y="6237313"/>
                        <a:ext cx="247650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Объект 34"/>
          <p:cNvGraphicFramePr>
            <a:graphicFrameLocks noChangeAspect="1"/>
          </p:cNvGraphicFramePr>
          <p:nvPr/>
        </p:nvGraphicFramePr>
        <p:xfrm>
          <a:off x="3071664" y="5373216"/>
          <a:ext cx="1524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7" name="Формула" r:id="rId21" imgW="152334" imgH="228501" progId="Equation.3">
                  <p:embed/>
                </p:oleObj>
              </mc:Choice>
              <mc:Fallback>
                <p:oleObj name="Формула" r:id="rId21" imgW="152334" imgH="228501" progId="Equation.3">
                  <p:embed/>
                  <p:pic>
                    <p:nvPicPr>
                      <p:cNvPr id="35" name="Объект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664" y="5373216"/>
                        <a:ext cx="152400" cy="228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Объект 35"/>
          <p:cNvGraphicFramePr>
            <a:graphicFrameLocks noChangeAspect="1"/>
          </p:cNvGraphicFramePr>
          <p:nvPr/>
        </p:nvGraphicFramePr>
        <p:xfrm>
          <a:off x="3071664" y="5805264"/>
          <a:ext cx="130924" cy="14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8" name="Формула" r:id="rId23" imgW="126835" imgH="139518" progId="Equation.3">
                  <p:embed/>
                </p:oleObj>
              </mc:Choice>
              <mc:Fallback>
                <p:oleObj name="Формула" r:id="rId23" imgW="126835" imgH="139518" progId="Equation.3">
                  <p:embed/>
                  <p:pic>
                    <p:nvPicPr>
                      <p:cNvPr id="36" name="Объект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664" y="5805264"/>
                        <a:ext cx="130924" cy="1440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3"/>
          <p:cNvSpPr>
            <a:spLocks noChangeArrowheads="1"/>
          </p:cNvSpPr>
          <p:nvPr/>
        </p:nvSpPr>
        <p:spPr bwMode="auto">
          <a:xfrm>
            <a:off x="3644901" y="31570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370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524001" y="1677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9120336" y="5373216"/>
          <a:ext cx="720080" cy="931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" name="Формула" r:id="rId3" imgW="152334" imgH="228501" progId="Equation.3">
                  <p:embed/>
                </p:oleObj>
              </mc:Choice>
              <mc:Fallback>
                <p:oleObj name="Формула" r:id="rId3" imgW="152334" imgH="228501" progId="Equation.3">
                  <p:embed/>
                  <p:pic>
                    <p:nvPicPr>
                      <p:cNvPr id="23" name="Объект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0336" y="5373216"/>
                        <a:ext cx="720080" cy="9318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2783633" y="2132856"/>
            <a:ext cx="30701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Жиілік полигонын саламыз.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5" name="Диаграмма 34"/>
          <p:cNvGraphicFramePr/>
          <p:nvPr/>
        </p:nvGraphicFramePr>
        <p:xfrm>
          <a:off x="3287688" y="2620509"/>
          <a:ext cx="6096000" cy="4120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6" name="Объект 35"/>
          <p:cNvGraphicFramePr>
            <a:graphicFrameLocks noChangeAspect="1"/>
          </p:cNvGraphicFramePr>
          <p:nvPr/>
        </p:nvGraphicFramePr>
        <p:xfrm>
          <a:off x="5699052" y="2524324"/>
          <a:ext cx="390525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3" name="Формула" r:id="rId6" imgW="152280" imgH="228600" progId="Equation.3">
                  <p:embed/>
                </p:oleObj>
              </mc:Choice>
              <mc:Fallback>
                <p:oleObj name="Формула" r:id="rId6" imgW="152280" imgH="228600" progId="Equation.3">
                  <p:embed/>
                  <p:pic>
                    <p:nvPicPr>
                      <p:cNvPr id="36" name="Объект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052" y="2524324"/>
                        <a:ext cx="390525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2625195" y="352425"/>
            <a:ext cx="7074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Жиіліктің вариациялық қатары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төмендегі кесте көрсетілген.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/>
        </p:nvGraphicFramePr>
        <p:xfrm>
          <a:off x="3071664" y="836712"/>
          <a:ext cx="6765404" cy="1224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7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7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26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вариантасы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 жиілігі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Объект 38"/>
          <p:cNvGraphicFramePr>
            <a:graphicFrameLocks noChangeAspect="1"/>
          </p:cNvGraphicFramePr>
          <p:nvPr/>
        </p:nvGraphicFramePr>
        <p:xfrm>
          <a:off x="3287689" y="980728"/>
          <a:ext cx="161925" cy="281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4" name="Формула" r:id="rId8" imgW="152334" imgH="228501" progId="Equation.3">
                  <p:embed/>
                </p:oleObj>
              </mc:Choice>
              <mc:Fallback>
                <p:oleObj name="Формула" r:id="rId8" imgW="152334" imgH="228501" progId="Equation.3">
                  <p:embed/>
                  <p:pic>
                    <p:nvPicPr>
                      <p:cNvPr id="39" name="Объект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9" y="980728"/>
                        <a:ext cx="161925" cy="2815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Объект 39"/>
          <p:cNvGraphicFramePr>
            <a:graphicFrameLocks noChangeAspect="1"/>
          </p:cNvGraphicFramePr>
          <p:nvPr/>
        </p:nvGraphicFramePr>
        <p:xfrm>
          <a:off x="3215680" y="1628801"/>
          <a:ext cx="18415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5" name="Формула" r:id="rId9" imgW="152280" imgH="228600" progId="Equation.3">
                  <p:embed/>
                </p:oleObj>
              </mc:Choice>
              <mc:Fallback>
                <p:oleObj name="Формула" r:id="rId9" imgW="152280" imgH="228600" progId="Equation.3">
                  <p:embed/>
                  <p:pic>
                    <p:nvPicPr>
                      <p:cNvPr id="40" name="Объект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5680" y="1628801"/>
                        <a:ext cx="18415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 flipV="1">
            <a:off x="5563017" y="2852936"/>
            <a:ext cx="0" cy="30963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456040" y="6268072"/>
            <a:ext cx="1512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Варианта</a:t>
            </a:r>
            <a:endParaRPr lang="ru-RU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109948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63718" y="116633"/>
            <a:ext cx="7996778" cy="80021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2-мысал.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dirty="0">
                <a:ln/>
                <a:latin typeface="Times New Roman" pitchFamily="18" charset="0"/>
                <a:cs typeface="Times New Roman" pitchFamily="18" charset="0"/>
              </a:rPr>
              <a:t>1, 3, 4, 2, 1, 3, 5, 3, 3, 4, 4, 5, 4, 1, 1, 2, 2, 3, 1, 4, 3, 5, 3, 5, 2, 1  сандар қатары берілген. Таңдама көлемін, таңдама варианталарын табыңдар; жиіліктің және салыстырмалы жиіліктің варициялық қатарын құрастырыңдар;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жиілік полигонын салыңдар. </a:t>
            </a:r>
            <a:r>
              <a:rPr lang="kk-KZ" sz="1400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n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98669" y="886074"/>
            <a:ext cx="3220260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dirty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Шешуі: </a:t>
            </a:r>
            <a:r>
              <a:rPr lang="kk-KZ" sz="1400" dirty="0">
                <a:ln/>
                <a:latin typeface="Times New Roman" pitchFamily="18" charset="0"/>
                <a:cs typeface="Times New Roman" pitchFamily="18" charset="0"/>
              </a:rPr>
              <a:t>Таңдама көлемі: </a:t>
            </a:r>
            <a:r>
              <a:rPr lang="en-US" sz="1400" dirty="0">
                <a:ln/>
                <a:latin typeface="Times New Roman" pitchFamily="18" charset="0"/>
                <a:cs typeface="Times New Roman" pitchFamily="18" charset="0"/>
              </a:rPr>
              <a:t>n=25.</a:t>
            </a:r>
            <a:endParaRPr lang="ru-RU" sz="1400" dirty="0">
              <a:ln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598669" y="1193850"/>
          <a:ext cx="7073214" cy="108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3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0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4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Варианта жиілігі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Таңдау көлемі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Салыстырмалы жиілік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0,24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0,16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0,24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0,2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822701" y="3434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87128" y="2267000"/>
            <a:ext cx="62003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Жиіліктің варициялық қатары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төмендегі кесте көрсетілген.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623186" y="2574776"/>
          <a:ext cx="5771515" cy="594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6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Варианта жиілігі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3822701" y="37094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06763" y="3237012"/>
            <a:ext cx="24892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Жиілік полигонын саламыз.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/>
        </p:nvGraphicFramePr>
        <p:xfrm>
          <a:off x="5303912" y="3226504"/>
          <a:ext cx="5040560" cy="2722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219528" y="6137830"/>
            <a:ext cx="9081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>
                <a:ln/>
                <a:latin typeface="Times New Roman" pitchFamily="18" charset="0"/>
                <a:cs typeface="Times New Roman" pitchFamily="18" charset="0"/>
              </a:rPr>
              <a:t>Варианта</a:t>
            </a:r>
            <a:endParaRPr lang="ru-RU" sz="1400" dirty="0">
              <a:ln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4673931" y="4457628"/>
            <a:ext cx="14852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Варианта жиілігі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931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A602C-659B-4EC9-9918-7EF6C8D70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59" y="112976"/>
            <a:ext cx="9720072" cy="1499616"/>
          </a:xfrm>
        </p:spPr>
        <p:txBody>
          <a:bodyPr/>
          <a:lstStyle/>
          <a:p>
            <a:r>
              <a:rPr lang="ru-RU" dirty="0" err="1"/>
              <a:t>Таңдаманың</a:t>
            </a:r>
            <a:r>
              <a:rPr lang="ru-RU" dirty="0"/>
              <a:t> 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қателігі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A055DE-40FA-446C-9591-5F234FD73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32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0D85B5-8402-488A-91C9-5ED28924CE41}"/>
              </a:ext>
            </a:extLst>
          </p:cNvPr>
          <p:cNvSpPr/>
          <p:nvPr/>
        </p:nvSpPr>
        <p:spPr>
          <a:xfrm>
            <a:off x="918882" y="1609266"/>
            <a:ext cx="10354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Таңдаманың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қателігі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таңдамалық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мәннің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жиынтықтың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мәнінен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ауытқуын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көрсеткіш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формуалмен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C585DC-AAFF-4784-8311-9E328CBE0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072" y="2255597"/>
            <a:ext cx="1247949" cy="61921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43D7773-1355-458B-89FA-80B141FF0797}"/>
              </a:ext>
            </a:extLst>
          </p:cNvPr>
          <p:cNvSpPr/>
          <p:nvPr/>
        </p:nvSpPr>
        <p:spPr>
          <a:xfrm>
            <a:off x="1255059" y="264721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таңдаманың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стандарттық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ауытқуы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көлемі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DD16FC-E580-4FCA-9749-FB4DA292699B}"/>
              </a:ext>
            </a:extLst>
          </p:cNvPr>
          <p:cNvSpPr/>
          <p:nvPr/>
        </p:nvSpPr>
        <p:spPr>
          <a:xfrm>
            <a:off x="1255059" y="352152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дәлірек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азаяды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786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B0640-66FD-44D6-B059-610B98AAF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340" y="334658"/>
            <a:ext cx="9720072" cy="1499616"/>
          </a:xfrm>
        </p:spPr>
        <p:txBody>
          <a:bodyPr/>
          <a:lstStyle/>
          <a:p>
            <a:pPr algn="ctr"/>
            <a:r>
              <a:rPr lang="ru-RU" dirty="0" err="1"/>
              <a:t>Сенімді</a:t>
            </a:r>
            <a:r>
              <a:rPr lang="ru-RU" dirty="0"/>
              <a:t> интервал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E3A471-5FC6-4170-93DE-4B50AF9E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33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CC6754-B585-48B2-8AA5-4F86139F30E2}"/>
              </a:ext>
            </a:extLst>
          </p:cNvPr>
          <p:cNvSpPr/>
          <p:nvPr/>
        </p:nvSpPr>
        <p:spPr>
          <a:xfrm>
            <a:off x="724573" y="1834274"/>
            <a:ext cx="111431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интервал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деңгейінде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жиынтық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параметрінің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ықтимал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878100-5C98-456F-8073-C1E1D9A4F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662" y="2185941"/>
            <a:ext cx="1619476" cy="65731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6D0AD8-0E9B-4CC9-AE54-AF69EC8AAA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68" t="52662" r="55264" b="28907"/>
          <a:stretch/>
        </p:blipFill>
        <p:spPr>
          <a:xfrm>
            <a:off x="3608741" y="3429000"/>
            <a:ext cx="3755317" cy="228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40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43626-7B3B-4852-B230-968E0BB8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Мысал 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E0584C-E341-439D-97FD-0EC0EE4DC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34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D4BF83-07BE-47E0-B097-8BF5105FA3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13" t="40958" r="48675" b="30861"/>
          <a:stretch/>
        </p:blipFill>
        <p:spPr>
          <a:xfrm>
            <a:off x="275208" y="2143440"/>
            <a:ext cx="7195092" cy="446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398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BAE4FD-C198-4CFE-B8D0-B07B908AC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BF681-E6C0-4585-AB5B-5D9BA61AFC5A}" type="slidenum">
              <a:rPr lang="ru-RU" smtClean="0"/>
              <a:t>35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CD6361-72E9-4CEA-A2D6-CD0AA6C13B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99" t="17907" r="25368" b="31751"/>
          <a:stretch/>
        </p:blipFill>
        <p:spPr>
          <a:xfrm>
            <a:off x="658102" y="957411"/>
            <a:ext cx="9306972" cy="5074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2C2FFD-3315-47FD-98CD-6AACA138A14F}"/>
              </a:ext>
            </a:extLst>
          </p:cNvPr>
          <p:cNvSpPr txBox="1"/>
          <p:nvPr/>
        </p:nvSpPr>
        <p:spPr>
          <a:xfrm>
            <a:off x="2366682" y="699247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Шешімі: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6ADA00-3BD7-4266-ABB6-B0403697EC56}"/>
              </a:ext>
            </a:extLst>
          </p:cNvPr>
          <p:cNvSpPr txBox="1"/>
          <p:nvPr/>
        </p:nvSpPr>
        <p:spPr>
          <a:xfrm>
            <a:off x="1833283" y="5900589"/>
            <a:ext cx="9381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сенімділікпен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116.08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123.92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4083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03913" y="116632"/>
            <a:ext cx="2791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Аудиториялық жұмыс.</a:t>
            </a:r>
            <a:endParaRPr lang="ru-RU" dirty="0">
              <a:ln/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7608" y="620688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5,  4, 8, 6, 8, 5, 4, 4, 5, 4, 8, 6, 6, 8, 4, 8, 5, 8, 5, 8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 сандар қатары берілген. Таңдама көлемін, таңдама варианталарын табыңдар; жиіліктің және салыстырмалы жиіліктің варициялық қатарын құрастырыңдар.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n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5411" y="3284985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5, 9, 4, 8, 6, 8, 5, 9, 4, 4, 5, 4, 9, 8, 6, 6, 8, 9, 4, 8, 5, 8, 5, 8, 9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 сандар қатары берілген. Таңдама көлемін, таңдама варианталарын табыңдар; жиіліктің және салыстырмалы жиіліктің вариациялық қатары мен салыстырмалы жиіліктің пайызбен берілген қатарын құрастырыңдар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n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783632" y="5229200"/>
          <a:ext cx="6195760" cy="1209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7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16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Варианта жиілігі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Таңдау көлемі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Салыстырмалы жиілік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     </a:t>
                      </a: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kk-KZ" sz="1200" dirty="0">
                          <a:effectLst/>
                        </a:rPr>
                        <a:t>бен берілген жиілік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2783632" y="6093297"/>
          <a:ext cx="144016" cy="224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Формула" r:id="rId3" imgW="228501" imgH="304668" progId="Equation.3">
                  <p:embed/>
                </p:oleObj>
              </mc:Choice>
              <mc:Fallback>
                <p:oleObj name="Формула" r:id="rId3" imgW="228501" imgH="304668" progId="Equation.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632" y="6093297"/>
                        <a:ext cx="144016" cy="224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524001" y="186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711624" y="4485314"/>
            <a:ext cx="74168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100" i="1" dirty="0">
                <a:latin typeface="Times New Roman" pitchFamily="18" charset="0"/>
                <a:cs typeface="Times New Roman" pitchFamily="18" charset="0"/>
              </a:rPr>
              <a:t>Салыстырмалы жиілікті пайызбен есептегенде салыстырмалы жиіліктің мәнін 100 пайызға көбейтеміз. </a:t>
            </a:r>
            <a:endParaRPr lang="ru-RU" sz="11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999657" y="1916833"/>
          <a:ext cx="5976665" cy="1260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8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57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6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1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Варианта жиілігі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Таңдау көлемі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9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Салыстырмалы жиілік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4252914" y="3434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2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45279" y="63698"/>
            <a:ext cx="304222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Аудиториялық жұмыс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жауаптары</a:t>
            </a:r>
            <a:r>
              <a:rPr lang="en-US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n/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7608" y="620688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№1. </a:t>
            </a:r>
            <a:endParaRPr lang="ru-RU" dirty="0">
              <a:ln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5412" y="3284984"/>
            <a:ext cx="640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№2. </a:t>
            </a:r>
            <a:endParaRPr lang="ru-RU" dirty="0">
              <a:ln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077350" y="3933057"/>
          <a:ext cx="6195760" cy="18722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7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16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3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Варианта жиілігі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Таңдау көлемі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25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25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3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Салыстырмалы жиілік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0,12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0,28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0,2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3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     </a:t>
                      </a: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kk-KZ" sz="1200" dirty="0">
                          <a:effectLst/>
                        </a:rPr>
                        <a:t>бен берілген жиілік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3143672" y="5301209"/>
          <a:ext cx="144016" cy="224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2" name="Формула" r:id="rId3" imgW="228501" imgH="304668" progId="Equation.3">
                  <p:embed/>
                </p:oleObj>
              </mc:Choice>
              <mc:Fallback>
                <p:oleObj name="Формула" r:id="rId3" imgW="228501" imgH="304668" progId="Equation.3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672" y="5301209"/>
                        <a:ext cx="144016" cy="224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524001" y="1868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5159896" y="5301208"/>
          <a:ext cx="144016" cy="14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3" name="Формула" r:id="rId5" imgW="228501" imgH="304668" progId="Equation.3">
                  <p:embed/>
                </p:oleObj>
              </mc:Choice>
              <mc:Fallback>
                <p:oleObj name="Формула" r:id="rId5" imgW="228501" imgH="304668" progId="Equation.3">
                  <p:embed/>
                  <p:pic>
                    <p:nvPicPr>
                      <p:cNvPr id="11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896" y="5301208"/>
                        <a:ext cx="144016" cy="1440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5951984" y="5301208"/>
          <a:ext cx="144016" cy="14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4" name="Формула" r:id="rId6" imgW="228501" imgH="304668" progId="Equation.3">
                  <p:embed/>
                </p:oleObj>
              </mc:Choice>
              <mc:Fallback>
                <p:oleObj name="Формула" r:id="rId6" imgW="228501" imgH="304668" progId="Equation.3">
                  <p:embed/>
                  <p:pic>
                    <p:nvPicPr>
                      <p:cNvPr id="12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984" y="5301208"/>
                        <a:ext cx="144016" cy="1440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6744072" y="5301208"/>
          <a:ext cx="144016" cy="14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5" name="Формула" r:id="rId7" imgW="228501" imgH="304668" progId="Equation.3">
                  <p:embed/>
                </p:oleObj>
              </mc:Choice>
              <mc:Fallback>
                <p:oleObj name="Формула" r:id="rId7" imgW="228501" imgH="304668" progId="Equation.3">
                  <p:embed/>
                  <p:pic>
                    <p:nvPicPr>
                      <p:cNvPr id="13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4072" y="5301208"/>
                        <a:ext cx="144016" cy="1440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7752185" y="5301209"/>
          <a:ext cx="142875" cy="14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Формула" r:id="rId8" imgW="228501" imgH="304668" progId="Equation.3">
                  <p:embed/>
                </p:oleObj>
              </mc:Choice>
              <mc:Fallback>
                <p:oleObj name="Формула" r:id="rId8" imgW="228501" imgH="304668" progId="Equation.3">
                  <p:embed/>
                  <p:pic>
                    <p:nvPicPr>
                      <p:cNvPr id="14" name="Объект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2185" y="5301209"/>
                        <a:ext cx="142875" cy="14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8753476" y="5301209"/>
          <a:ext cx="142875" cy="14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Формула" r:id="rId9" imgW="228600" imgH="304560" progId="Equation.3">
                  <p:embed/>
                </p:oleObj>
              </mc:Choice>
              <mc:Fallback>
                <p:oleObj name="Формула" r:id="rId9" imgW="228600" imgH="304560" progId="Equation.3">
                  <p:embed/>
                  <p:pic>
                    <p:nvPicPr>
                      <p:cNvPr id="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3476" y="5301209"/>
                        <a:ext cx="142875" cy="14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3107668" y="908721"/>
          <a:ext cx="5976665" cy="18573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8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57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Варианта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2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Варианта жиілігі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2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Таңдау көлемі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20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9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Салыстырмалы жиілік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0,25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0,25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0,12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0,35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4252914" y="3434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89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0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Солнцестояние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Солнцестояние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2070</TotalTime>
  <Words>2828</Words>
  <Application>Microsoft Office PowerPoint</Application>
  <PresentationFormat>Широкоэкранный</PresentationFormat>
  <Paragraphs>537</Paragraphs>
  <Slides>37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5" baseType="lpstr">
      <vt:lpstr>Arial</vt:lpstr>
      <vt:lpstr>Calibri</vt:lpstr>
      <vt:lpstr>Times New Roman</vt:lpstr>
      <vt:lpstr>Tw Cen MT</vt:lpstr>
      <vt:lpstr>Tw Cen MT Condensed</vt:lpstr>
      <vt:lpstr>Wingdings 3</vt:lpstr>
      <vt:lpstr>Интеграл</vt:lpstr>
      <vt:lpstr>Формула</vt:lpstr>
      <vt:lpstr>Сипаттамалық статистика. Таңдамалы әдіс (выборка)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Таңдамалы әдіс (выборка)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Таңдаманың орташа қателігі</vt:lpstr>
      <vt:lpstr>Сенімді интервал</vt:lpstr>
      <vt:lpstr>Мысал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первого проекта</dc:title>
  <dc:creator>Aizhan Tlebaldinova</dc:creator>
  <cp:lastModifiedBy>Думан Рахметкалиев</cp:lastModifiedBy>
  <cp:revision>44</cp:revision>
  <dcterms:created xsi:type="dcterms:W3CDTF">2024-01-26T15:23:56Z</dcterms:created>
  <dcterms:modified xsi:type="dcterms:W3CDTF">2026-01-27T10:49:12Z</dcterms:modified>
</cp:coreProperties>
</file>